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7" r:id="rId2"/>
    <p:sldId id="278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9" r:id="rId17"/>
    <p:sldId id="294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E5A8A-F708-47BF-9BA3-E3334AE0BC48}" type="datetimeFigureOut">
              <a:rPr lang="da-DK" smtClean="0"/>
              <a:t>11-10-2016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B16FF-095A-4052-AEA4-B85C0AE19A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60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7EC98-F6EF-49EB-88CC-B5CBB0AF255F}" type="datetimeFigureOut">
              <a:rPr lang="da-DK" smtClean="0"/>
              <a:t>11-10-2016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5F7FE-C064-42BF-8CFD-D5635D9AA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255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Husk at grunden til SBP er med er hvor en af de voksne ikke er forælder til barnet.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5F7FE-C064-42BF-8CFD-D5635D9AA1E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34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5F7FE-C064-42BF-8CFD-D5635D9AA1E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988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-252536" y="2468893"/>
            <a:ext cx="5688632" cy="1536171"/>
          </a:xfrm>
          <a:prstGeom prst="homePlate">
            <a:avLst>
              <a:gd name="adj" fmla="val 72133"/>
            </a:avLst>
          </a:prstGeom>
          <a:solidFill>
            <a:srgbClr val="9EB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entagon 14"/>
          <p:cNvSpPr/>
          <p:nvPr/>
        </p:nvSpPr>
        <p:spPr>
          <a:xfrm>
            <a:off x="-252536" y="4005064"/>
            <a:ext cx="6480720" cy="1536171"/>
          </a:xfrm>
          <a:prstGeom prst="homePlate">
            <a:avLst>
              <a:gd name="adj" fmla="val 69383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entagon 15"/>
          <p:cNvSpPr/>
          <p:nvPr/>
        </p:nvSpPr>
        <p:spPr>
          <a:xfrm>
            <a:off x="-252536" y="932723"/>
            <a:ext cx="4824536" cy="1536171"/>
          </a:xfrm>
          <a:prstGeom prst="homePlate">
            <a:avLst>
              <a:gd name="adj" fmla="val 72133"/>
            </a:avLst>
          </a:prstGeom>
          <a:solidFill>
            <a:srgbClr val="9EC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boks 10"/>
          <p:cNvSpPr txBox="1"/>
          <p:nvPr/>
        </p:nvSpPr>
        <p:spPr>
          <a:xfrm>
            <a:off x="755576" y="1346865"/>
            <a:ext cx="309634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da-DK" sz="40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LIFA A/S</a:t>
            </a:r>
            <a:endParaRPr lang="da-DK" sz="4000" dirty="0" smtClean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4341101"/>
            <a:ext cx="3888432" cy="864096"/>
          </a:xfrm>
        </p:spPr>
        <p:txBody>
          <a:bodyPr anchor="ctr">
            <a:noAutofit/>
          </a:bodyPr>
          <a:lstStyle>
            <a:lvl1pPr marL="0" indent="0" algn="l">
              <a:buNone/>
              <a:defRPr sz="4000" b="1" baseline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>
              <a:buNone/>
              <a:defRPr sz="30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 marL="914400" indent="0">
              <a:buNone/>
              <a:defRPr sz="30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 marL="1371600" indent="0">
              <a:buNone/>
              <a:defRPr sz="30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 marL="1828800" indent="0">
              <a:buNone/>
              <a:defRPr sz="30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dirty="0" smtClean="0"/>
              <a:t>Indsæt dato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2757556"/>
            <a:ext cx="4032448" cy="958849"/>
          </a:xfrm>
        </p:spPr>
        <p:txBody>
          <a:bodyPr anchor="ctr">
            <a:no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>
              <a:buNone/>
              <a:defRPr sz="36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 marL="914400" indent="0">
              <a:buNone/>
              <a:defRPr sz="36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 marL="1371600" indent="0">
              <a:buNone/>
              <a:defRPr sz="36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 marL="1828800" indent="0">
              <a:buNone/>
              <a:defRPr sz="36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dirty="0" smtClean="0"/>
              <a:t>Indsæt afdeling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802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3 -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836589"/>
            <a:ext cx="9577064" cy="7682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62688" y="1700808"/>
            <a:ext cx="7881311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-264963" y="-219405"/>
            <a:ext cx="1368152" cy="739282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/>
          </p:nvPr>
        </p:nvSpPr>
        <p:spPr>
          <a:xfrm>
            <a:off x="1259632" y="2400000"/>
            <a:ext cx="7560368" cy="3360000"/>
          </a:xfrm>
          <a:ln w="53975" cap="rnd">
            <a:solidFill>
              <a:schemeClr val="bg1"/>
            </a:solidFill>
            <a:round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8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143600" y="584776"/>
            <a:ext cx="828000" cy="828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127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-1548680" y="513443"/>
            <a:ext cx="11017224" cy="338206"/>
            <a:chOff x="-972616" y="836589"/>
            <a:chExt cx="11017224" cy="338206"/>
          </a:xfrm>
        </p:grpSpPr>
        <p:pic>
          <p:nvPicPr>
            <p:cNvPr id="5" name="Billed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2616" y="836589"/>
              <a:ext cx="9144000" cy="338083"/>
            </a:xfrm>
            <a:prstGeom prst="rect">
              <a:avLst/>
            </a:prstGeom>
          </p:spPr>
        </p:pic>
        <p:pic>
          <p:nvPicPr>
            <p:cNvPr id="11" name="Billed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37"/>
            <a:stretch/>
          </p:blipFill>
          <p:spPr>
            <a:xfrm>
              <a:off x="5658915" y="836712"/>
              <a:ext cx="4385693" cy="338083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105674"/>
            <a:ext cx="6228184" cy="591001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-264963" y="-219405"/>
            <a:ext cx="1368152" cy="739282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1403648" y="1196752"/>
            <a:ext cx="7416824" cy="129614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SzPct val="130000"/>
              <a:buFont typeface="Arial" panose="020B0604020202020204" pitchFamily="34" charset="0"/>
              <a:buNone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None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None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None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None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/>
          </p:nvPr>
        </p:nvSpPr>
        <p:spPr>
          <a:xfrm>
            <a:off x="1403648" y="2780928"/>
            <a:ext cx="7416352" cy="3312368"/>
          </a:xfrm>
          <a:ln w="53975" cap="rnd">
            <a:solidFill>
              <a:schemeClr val="bg1"/>
            </a:solidFill>
            <a:round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143600" y="584776"/>
            <a:ext cx="828000" cy="828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74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-264963" y="-96010"/>
            <a:ext cx="1368152" cy="707740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2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0632-584B-4AB6-9A1B-0BE43D5788BD}" type="datetimeFigureOut">
              <a:rPr lang="da-DK" smtClean="0"/>
              <a:t>11-10-2016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BA24-852B-45BC-81D8-1EE3676CF6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030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FA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-264963" y="-219405"/>
            <a:ext cx="1368152" cy="724880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1547664" y="1604797"/>
            <a:ext cx="7272808" cy="4032448"/>
          </a:xfrm>
        </p:spPr>
        <p:txBody>
          <a:bodyPr>
            <a:noAutofit/>
          </a:bodyPr>
          <a:lstStyle>
            <a:lvl1pPr marL="182563" indent="-182563">
              <a:lnSpc>
                <a:spcPct val="120000"/>
              </a:lnSpc>
              <a:spcBef>
                <a:spcPts val="1200"/>
              </a:spcBef>
              <a:buSzPct val="13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1200"/>
              </a:spcBef>
              <a:defRPr sz="160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60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>
              <a:lnSpc>
                <a:spcPct val="120000"/>
              </a:lnSpc>
              <a:spcBef>
                <a:spcPts val="1200"/>
              </a:spcBef>
              <a:defRPr sz="160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>
              <a:lnSpc>
                <a:spcPct val="120000"/>
              </a:lnSpc>
              <a:spcBef>
                <a:spcPts val="1200"/>
              </a:spcBef>
              <a:defRPr sz="160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103189" y="260648"/>
            <a:ext cx="8040811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113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7337" b="8351"/>
          <a:stretch/>
        </p:blipFill>
        <p:spPr>
          <a:xfrm>
            <a:off x="1331640" y="980728"/>
            <a:ext cx="9217024" cy="5054469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-264963" y="-219405"/>
            <a:ext cx="1368152" cy="724880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3" hasCustomPrompt="1"/>
          </p:nvPr>
        </p:nvSpPr>
        <p:spPr>
          <a:xfrm>
            <a:off x="1352342" y="1412776"/>
            <a:ext cx="2355563" cy="384042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24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1352342" y="3380994"/>
            <a:ext cx="2355563" cy="36004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25" name="Pladsholder til tekst 22"/>
          <p:cNvSpPr>
            <a:spLocks noGrp="1"/>
          </p:cNvSpPr>
          <p:nvPr>
            <p:ph type="body" sz="quarter" idx="15" hasCustomPrompt="1"/>
          </p:nvPr>
        </p:nvSpPr>
        <p:spPr>
          <a:xfrm>
            <a:off x="1352342" y="2396884"/>
            <a:ext cx="2355563" cy="336037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26" name="Pladsholder til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1352342" y="4365104"/>
            <a:ext cx="2355563" cy="384042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27" name="Pladsholder til tekst 22"/>
          <p:cNvSpPr>
            <a:spLocks noGrp="1"/>
          </p:cNvSpPr>
          <p:nvPr>
            <p:ph type="body" sz="quarter" idx="17" hasCustomPrompt="1"/>
          </p:nvPr>
        </p:nvSpPr>
        <p:spPr>
          <a:xfrm>
            <a:off x="1352342" y="5325211"/>
            <a:ext cx="2355563" cy="408045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47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5 -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2" y="419374"/>
            <a:ext cx="9144000" cy="10977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7884368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1259632" y="2592000"/>
            <a:ext cx="3455992" cy="2976000"/>
          </a:xfrm>
        </p:spPr>
        <p:txBody>
          <a:bodyPr>
            <a:noAutofit/>
          </a:bodyPr>
          <a:lstStyle>
            <a:lvl1pPr marL="182563" indent="-182563">
              <a:lnSpc>
                <a:spcPct val="120000"/>
              </a:lnSpc>
              <a:spcBef>
                <a:spcPts val="1200"/>
              </a:spcBef>
              <a:buSzPct val="130000"/>
              <a:buFont typeface="Arial" panose="020B0604020202020204" pitchFamily="34" charset="0"/>
              <a:buChar char="•"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/>
          </p:nvPr>
        </p:nvSpPr>
        <p:spPr>
          <a:xfrm>
            <a:off x="4860000" y="2400000"/>
            <a:ext cx="3960000" cy="3360000"/>
          </a:xfrm>
          <a:ln w="53975" cap="rnd">
            <a:solidFill>
              <a:schemeClr val="bg1"/>
            </a:solidFill>
            <a:round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-264963" y="-219405"/>
            <a:ext cx="1368152" cy="724880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143600" y="584776"/>
            <a:ext cx="828000" cy="828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702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5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2" y="419374"/>
            <a:ext cx="9144000" cy="1097761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-264963" y="-219405"/>
            <a:ext cx="1368152" cy="724880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7884368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1259632" y="2564904"/>
            <a:ext cx="7704856" cy="3552395"/>
          </a:xfrm>
        </p:spPr>
        <p:txBody>
          <a:bodyPr>
            <a:noAutofit/>
          </a:bodyPr>
          <a:lstStyle>
            <a:lvl1pPr marL="180975" indent="-180975">
              <a:lnSpc>
                <a:spcPct val="120000"/>
              </a:lnSpc>
              <a:spcBef>
                <a:spcPts val="1200"/>
              </a:spcBef>
              <a:buSzPct val="130000"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143600" y="584776"/>
            <a:ext cx="828000" cy="828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37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5 -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2" y="419374"/>
            <a:ext cx="9144000" cy="10977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7884368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-264963" y="-219405"/>
            <a:ext cx="1368152" cy="724880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/>
          </p:nvPr>
        </p:nvSpPr>
        <p:spPr>
          <a:xfrm>
            <a:off x="1259632" y="2400000"/>
            <a:ext cx="7560368" cy="3360000"/>
          </a:xfrm>
          <a:ln w="53975" cap="rnd">
            <a:solidFill>
              <a:schemeClr val="bg1"/>
            </a:solidFill>
            <a:round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8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143600" y="584776"/>
            <a:ext cx="828000" cy="828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212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76655"/>
            <a:ext cx="9217024" cy="3864580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-264963" y="-219405"/>
            <a:ext cx="1368152" cy="732081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Pladsholder til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1403649" y="3501339"/>
            <a:ext cx="2355563" cy="4317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25" name="Pladsholder til tekst 2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2372883"/>
            <a:ext cx="2376263" cy="408045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26" name="Pladsholder til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1403649" y="4653136"/>
            <a:ext cx="2355563" cy="432048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pPr lvl="0"/>
            <a:r>
              <a:rPr lang="da-DK" dirty="0" smtClean="0"/>
              <a:t>Indsæt tekst</a:t>
            </a:r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34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3 -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836589"/>
            <a:ext cx="9577064" cy="7682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7884368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-264963" y="-219405"/>
            <a:ext cx="1368152" cy="739282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1259632" y="2592000"/>
            <a:ext cx="3455992" cy="2976000"/>
          </a:xfrm>
        </p:spPr>
        <p:txBody>
          <a:bodyPr>
            <a:noAutofit/>
          </a:bodyPr>
          <a:lstStyle>
            <a:lvl1pPr marL="182563" indent="-182563">
              <a:lnSpc>
                <a:spcPct val="120000"/>
              </a:lnSpc>
              <a:spcBef>
                <a:spcPts val="1200"/>
              </a:spcBef>
              <a:buSzPct val="130000"/>
              <a:buFont typeface="Arial" panose="020B0604020202020204" pitchFamily="34" charset="0"/>
              <a:buChar char="•"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/>
          </p:nvPr>
        </p:nvSpPr>
        <p:spPr>
          <a:xfrm>
            <a:off x="4860000" y="2400000"/>
            <a:ext cx="3960000" cy="3360000"/>
          </a:xfrm>
          <a:ln w="53975" cap="rnd">
            <a:solidFill>
              <a:schemeClr val="bg1"/>
            </a:solidFill>
            <a:round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143600" y="584776"/>
            <a:ext cx="828000" cy="828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826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 3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836589"/>
            <a:ext cx="9577064" cy="7682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6228184" cy="789653"/>
          </a:xfrm>
        </p:spPr>
        <p:txBody>
          <a:bodyPr>
            <a:noAutofit/>
          </a:bodyPr>
          <a:lstStyle>
            <a:lvl1pPr>
              <a:defRPr sz="3600" b="1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7884368" cy="576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366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-264963" y="-219405"/>
            <a:ext cx="1368152" cy="724880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1259632" y="2564904"/>
            <a:ext cx="7704856" cy="3552395"/>
          </a:xfrm>
        </p:spPr>
        <p:txBody>
          <a:bodyPr>
            <a:noAutofit/>
          </a:bodyPr>
          <a:lstStyle>
            <a:lvl1pPr marL="180975" indent="-180975">
              <a:lnSpc>
                <a:spcPct val="120000"/>
              </a:lnSpc>
              <a:spcBef>
                <a:spcPts val="1200"/>
              </a:spcBef>
              <a:buSzPct val="130000"/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>
              <a:lnSpc>
                <a:spcPct val="120000"/>
              </a:lnSpc>
              <a:spcBef>
                <a:spcPts val="1200"/>
              </a:spcBef>
              <a:defRPr sz="1600">
                <a:latin typeface="Khmer UI" panose="020B0502040204020203" pitchFamily="34" charset="0"/>
                <a:cs typeface="Khmer UI" panose="020B0502040204020203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143600" y="584776"/>
            <a:ext cx="828000" cy="828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165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0632-584B-4AB6-9A1B-0BE43D5788BD}" type="datetimeFigureOut">
              <a:rPr lang="da-DK" smtClean="0"/>
              <a:t>11-10-2016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A24-852B-45BC-81D8-1EE3676CF68B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Kombinationstegning 6"/>
          <p:cNvSpPr/>
          <p:nvPr/>
        </p:nvSpPr>
        <p:spPr>
          <a:xfrm>
            <a:off x="-160986" y="6405331"/>
            <a:ext cx="9362941" cy="192021"/>
          </a:xfrm>
          <a:custGeom>
            <a:avLst/>
            <a:gdLst>
              <a:gd name="connsiteX0" fmla="*/ 9362941 w 9362941"/>
              <a:gd name="connsiteY0" fmla="*/ 19506 h 528228"/>
              <a:gd name="connsiteX1" fmla="*/ 8822028 w 9362941"/>
              <a:gd name="connsiteY1" fmla="*/ 277084 h 528228"/>
              <a:gd name="connsiteX2" fmla="*/ 7894749 w 9362941"/>
              <a:gd name="connsiteY2" fmla="*/ 141855 h 528228"/>
              <a:gd name="connsiteX3" fmla="*/ 6709893 w 9362941"/>
              <a:gd name="connsiteY3" fmla="*/ 463827 h 528228"/>
              <a:gd name="connsiteX4" fmla="*/ 5022761 w 9362941"/>
              <a:gd name="connsiteY4" fmla="*/ 188 h 528228"/>
              <a:gd name="connsiteX5" fmla="*/ 2691685 w 9362941"/>
              <a:gd name="connsiteY5" fmla="*/ 528222 h 528228"/>
              <a:gd name="connsiteX6" fmla="*/ 1036749 w 9362941"/>
              <a:gd name="connsiteY6" fmla="*/ 13067 h 528228"/>
              <a:gd name="connsiteX7" fmla="*/ 0 w 9362941"/>
              <a:gd name="connsiteY7" fmla="*/ 489585 h 528228"/>
              <a:gd name="connsiteX8" fmla="*/ 0 w 9362941"/>
              <a:gd name="connsiteY8" fmla="*/ 489585 h 528228"/>
              <a:gd name="connsiteX9" fmla="*/ 0 w 9362941"/>
              <a:gd name="connsiteY9" fmla="*/ 489585 h 52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62941" h="528228">
                <a:moveTo>
                  <a:pt x="9362941" y="19506"/>
                </a:moveTo>
                <a:cubicBezTo>
                  <a:pt x="9214834" y="138099"/>
                  <a:pt x="9066727" y="256692"/>
                  <a:pt x="8822028" y="277084"/>
                </a:cubicBezTo>
                <a:cubicBezTo>
                  <a:pt x="8577329" y="297476"/>
                  <a:pt x="8246771" y="110731"/>
                  <a:pt x="7894749" y="141855"/>
                </a:cubicBezTo>
                <a:cubicBezTo>
                  <a:pt x="7542727" y="172979"/>
                  <a:pt x="7188558" y="487438"/>
                  <a:pt x="6709893" y="463827"/>
                </a:cubicBezTo>
                <a:cubicBezTo>
                  <a:pt x="6231228" y="440216"/>
                  <a:pt x="5692462" y="-10545"/>
                  <a:pt x="5022761" y="188"/>
                </a:cubicBezTo>
                <a:cubicBezTo>
                  <a:pt x="4353060" y="10920"/>
                  <a:pt x="3356020" y="526076"/>
                  <a:pt x="2691685" y="528222"/>
                </a:cubicBezTo>
                <a:cubicBezTo>
                  <a:pt x="2027350" y="530369"/>
                  <a:pt x="1485363" y="19506"/>
                  <a:pt x="1036749" y="13067"/>
                </a:cubicBezTo>
                <a:cubicBezTo>
                  <a:pt x="588135" y="6628"/>
                  <a:pt x="0" y="489585"/>
                  <a:pt x="0" y="489585"/>
                </a:cubicBezTo>
                <a:lnTo>
                  <a:pt x="0" y="489585"/>
                </a:lnTo>
                <a:lnTo>
                  <a:pt x="0" y="489585"/>
                </a:lnTo>
              </a:path>
            </a:pathLst>
          </a:custGeom>
          <a:noFill/>
          <a:ln w="952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Kombinationstegning 7"/>
          <p:cNvSpPr/>
          <p:nvPr/>
        </p:nvSpPr>
        <p:spPr>
          <a:xfrm>
            <a:off x="-36512" y="6309320"/>
            <a:ext cx="9362941" cy="480053"/>
          </a:xfrm>
          <a:custGeom>
            <a:avLst/>
            <a:gdLst>
              <a:gd name="connsiteX0" fmla="*/ 9362941 w 9362941"/>
              <a:gd name="connsiteY0" fmla="*/ 341435 h 445360"/>
              <a:gd name="connsiteX1" fmla="*/ 8699679 w 9362941"/>
              <a:gd name="connsiteY1" fmla="*/ 167570 h 445360"/>
              <a:gd name="connsiteX2" fmla="*/ 8017099 w 9362941"/>
              <a:gd name="connsiteY2" fmla="*/ 392950 h 445360"/>
              <a:gd name="connsiteX3" fmla="*/ 6793606 w 9362941"/>
              <a:gd name="connsiteY3" fmla="*/ 145 h 445360"/>
              <a:gd name="connsiteX4" fmla="*/ 4617076 w 9362941"/>
              <a:gd name="connsiteY4" fmla="*/ 444466 h 445360"/>
              <a:gd name="connsiteX5" fmla="*/ 2105696 w 9362941"/>
              <a:gd name="connsiteY5" fmla="*/ 122494 h 445360"/>
              <a:gd name="connsiteX6" fmla="*/ 901521 w 9362941"/>
              <a:gd name="connsiteY6" fmla="*/ 399390 h 445360"/>
              <a:gd name="connsiteX7" fmla="*/ 0 w 9362941"/>
              <a:gd name="connsiteY7" fmla="*/ 38781 h 445360"/>
              <a:gd name="connsiteX8" fmla="*/ 0 w 9362941"/>
              <a:gd name="connsiteY8" fmla="*/ 38781 h 44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2941" h="445360">
                <a:moveTo>
                  <a:pt x="9362941" y="341435"/>
                </a:moveTo>
                <a:cubicBezTo>
                  <a:pt x="9143463" y="250209"/>
                  <a:pt x="8923986" y="158984"/>
                  <a:pt x="8699679" y="167570"/>
                </a:cubicBezTo>
                <a:cubicBezTo>
                  <a:pt x="8475372" y="176156"/>
                  <a:pt x="8334778" y="420854"/>
                  <a:pt x="8017099" y="392950"/>
                </a:cubicBezTo>
                <a:cubicBezTo>
                  <a:pt x="7699420" y="365046"/>
                  <a:pt x="7360276" y="-8441"/>
                  <a:pt x="6793606" y="145"/>
                </a:cubicBezTo>
                <a:cubicBezTo>
                  <a:pt x="6226936" y="8731"/>
                  <a:pt x="5398394" y="424075"/>
                  <a:pt x="4617076" y="444466"/>
                </a:cubicBezTo>
                <a:cubicBezTo>
                  <a:pt x="3835758" y="464858"/>
                  <a:pt x="2724955" y="130007"/>
                  <a:pt x="2105696" y="122494"/>
                </a:cubicBezTo>
                <a:cubicBezTo>
                  <a:pt x="1486437" y="114981"/>
                  <a:pt x="1252470" y="413342"/>
                  <a:pt x="901521" y="399390"/>
                </a:cubicBezTo>
                <a:cubicBezTo>
                  <a:pt x="550572" y="385438"/>
                  <a:pt x="0" y="38781"/>
                  <a:pt x="0" y="38781"/>
                </a:cubicBezTo>
                <a:lnTo>
                  <a:pt x="0" y="38781"/>
                </a:lnTo>
              </a:path>
            </a:pathLst>
          </a:custGeom>
          <a:noFill/>
          <a:ln w="952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8370000" y="6576000"/>
            <a:ext cx="431616" cy="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Pladsholder til indhold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151409"/>
            <a:ext cx="679321" cy="7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Case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Bosætningsstrategi for børnefamilierne i Hørsholm Kommune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26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Familien med en enlig voksen</a:t>
            </a:r>
          </a:p>
          <a:p>
            <a:r>
              <a:rPr lang="da-DK" dirty="0" smtClean="0"/>
              <a:t>er </a:t>
            </a:r>
            <a:r>
              <a:rPr lang="da-DK" dirty="0"/>
              <a:t>kvinde på 41,9 år,</a:t>
            </a:r>
          </a:p>
          <a:p>
            <a:r>
              <a:rPr lang="da-DK" dirty="0" smtClean="0"/>
              <a:t>med </a:t>
            </a:r>
            <a:r>
              <a:rPr lang="da-DK" dirty="0"/>
              <a:t>1,6 børn med en gennemsnitsalder på 10.3 år  </a:t>
            </a:r>
          </a:p>
          <a:p>
            <a:r>
              <a:rPr lang="da-DK" dirty="0"/>
              <a:t>boende til leje i en etagebolig </a:t>
            </a:r>
          </a:p>
          <a:p>
            <a:r>
              <a:rPr lang="da-DK" dirty="0"/>
              <a:t>med en størrelse på 109 </a:t>
            </a:r>
            <a:r>
              <a:rPr lang="da-DK" dirty="0" err="1"/>
              <a:t>kvm</a:t>
            </a:r>
            <a:r>
              <a:rPr lang="da-DK" dirty="0"/>
              <a:t> </a:t>
            </a:r>
          </a:p>
          <a:p>
            <a:r>
              <a:rPr lang="da-DK" dirty="0"/>
              <a:t>og bosat </a:t>
            </a:r>
            <a:r>
              <a:rPr lang="da-DK" dirty="0" smtClean="0"/>
              <a:t>omkring Højmosevænget </a:t>
            </a:r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Analyse: Typer af familier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49204"/>
            <a:ext cx="4528964" cy="423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6084168" y="4149080"/>
            <a:ext cx="2664296" cy="23762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3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Den typiske ”</a:t>
            </a:r>
            <a:r>
              <a:rPr lang="da-DK" dirty="0" smtClean="0"/>
              <a:t>kernefamilie</a:t>
            </a:r>
            <a:r>
              <a:rPr lang="da-DK" dirty="0"/>
              <a:t>” består af gifte forældre.</a:t>
            </a:r>
          </a:p>
          <a:p>
            <a:r>
              <a:rPr lang="da-DK" dirty="0"/>
              <a:t>Kvinden er på 37.5 år og manden på </a:t>
            </a:r>
            <a:r>
              <a:rPr lang="da-DK" dirty="0" smtClean="0"/>
              <a:t>40 år</a:t>
            </a:r>
            <a:endParaRPr lang="da-DK" dirty="0"/>
          </a:p>
          <a:p>
            <a:r>
              <a:rPr lang="da-DK" dirty="0"/>
              <a:t>De har </a:t>
            </a:r>
            <a:r>
              <a:rPr lang="da-DK" dirty="0" smtClean="0"/>
              <a:t>1.7 </a:t>
            </a:r>
            <a:r>
              <a:rPr lang="da-DK" dirty="0"/>
              <a:t>børn med en gennemsnitsalder på </a:t>
            </a:r>
            <a:r>
              <a:rPr lang="da-DK" dirty="0" smtClean="0"/>
              <a:t>6.6 år</a:t>
            </a:r>
            <a:endParaRPr lang="da-DK" dirty="0"/>
          </a:p>
          <a:p>
            <a:r>
              <a:rPr lang="da-DK" dirty="0"/>
              <a:t>De bor i deres eget parcelhus </a:t>
            </a:r>
          </a:p>
          <a:p>
            <a:r>
              <a:rPr lang="da-DK" dirty="0"/>
              <a:t>Med en størrelse på 158 </a:t>
            </a:r>
            <a:r>
              <a:rPr lang="da-DK" dirty="0" err="1"/>
              <a:t>kvm</a:t>
            </a:r>
            <a:endParaRPr lang="da-DK" dirty="0"/>
          </a:p>
          <a:p>
            <a:r>
              <a:rPr lang="da-DK" dirty="0"/>
              <a:t>Og er typisk bosat midt i </a:t>
            </a:r>
            <a:r>
              <a:rPr lang="da-DK" dirty="0" smtClean="0"/>
              <a:t>Hørsholm </a:t>
            </a:r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Analyse: Typer af familier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20014" r="23310"/>
          <a:stretch/>
        </p:blipFill>
        <p:spPr bwMode="auto">
          <a:xfrm>
            <a:off x="5599796" y="2852936"/>
            <a:ext cx="4230346" cy="506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6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”</a:t>
            </a:r>
            <a:r>
              <a:rPr lang="da-DK" dirty="0"/>
              <a:t> det ville være rart også at få afdækket potentialet for at frigøre villaer ved at bygge nye række- og etageboliger ud fra en hypotese om, at det er ældre villabeboere, der flytter ind i nybyggede rækkehuse og etageboliger. </a:t>
            </a:r>
            <a:r>
              <a:rPr lang="da-DK" dirty="0" smtClean="0"/>
              <a:t>”</a:t>
            </a:r>
          </a:p>
          <a:p>
            <a:endParaRPr lang="da-DK" dirty="0"/>
          </a:p>
          <a:p>
            <a:r>
              <a:rPr lang="da-DK" dirty="0" smtClean="0"/>
              <a:t>En opgørelse over aldersfordelingen i parcel- og række-/kæde-/dobbelthuse</a:t>
            </a:r>
          </a:p>
          <a:p>
            <a:r>
              <a:rPr lang="da-DK" dirty="0" smtClean="0"/>
              <a:t>En </a:t>
            </a:r>
            <a:r>
              <a:rPr lang="da-DK" dirty="0"/>
              <a:t>fraflytningsopgørelse over flytninger fra parcelhuse, hvor den yngste beboer er over 55 og hvad flyttede de så til (Hvordan kan de lokkes ud?!)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Step 2: Hvordan skaber vi parcelhuse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97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Analyse: De ældre bevæger sig i etageboliger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46954"/>
            <a:ext cx="8028384" cy="506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9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Analyse: Den ledige boligmasse</a:t>
            </a: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204864"/>
            <a:ext cx="881538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9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Analyse: Den opførte boligmasse</a:t>
            </a:r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7"/>
            <a:ext cx="6984776" cy="431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1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92415"/>
              </p:ext>
            </p:extLst>
          </p:nvPr>
        </p:nvGraphicFramePr>
        <p:xfrm>
          <a:off x="1691680" y="1700808"/>
          <a:ext cx="2908300" cy="1349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900"/>
                <a:gridCol w="673100"/>
                <a:gridCol w="12573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Rækkenavne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Antal 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Sum af AntalBørn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EK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24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EM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5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GF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50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3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SBP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Hovedtotal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80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3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 </a:t>
                      </a:r>
                      <a:endParaRPr lang="da-DK" sz="12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25872"/>
              </p:ext>
            </p:extLst>
          </p:nvPr>
        </p:nvGraphicFramePr>
        <p:xfrm>
          <a:off x="2627784" y="4221088"/>
          <a:ext cx="5257800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900"/>
                <a:gridCol w="673100"/>
                <a:gridCol w="1790700"/>
                <a:gridCol w="18161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Rækkenavne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Antal 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Gennemsnit af FN_MINALDE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Gennemsnit af FN_MAXALDE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EK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24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77.04166667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77.04166667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EM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5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70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70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GF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50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68.2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72.12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SBP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58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59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Hovedtotal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80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70.8375</a:t>
                      </a:r>
                      <a:endParaRPr lang="da-DK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73.3</a:t>
                      </a:r>
                      <a:endParaRPr lang="da-DK" sz="12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63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De har fået to tydelige profiler på disse familier</a:t>
            </a:r>
          </a:p>
          <a:p>
            <a:pPr lvl="1"/>
            <a:r>
              <a:rPr lang="da-DK" dirty="0" smtClean="0"/>
              <a:t>Nærmere undersøgelse af konkrete bosættelsesområder er nødvendig</a:t>
            </a:r>
          </a:p>
          <a:p>
            <a:r>
              <a:rPr lang="da-DK" dirty="0" smtClean="0"/>
              <a:t>De ældre flytter mere i etageboliger end rækkehuse</a:t>
            </a:r>
          </a:p>
          <a:p>
            <a:r>
              <a:rPr lang="da-DK" dirty="0" smtClean="0"/>
              <a:t>Der har ikke været meget </a:t>
            </a:r>
            <a:r>
              <a:rPr lang="da-DK" dirty="0" err="1" smtClean="0"/>
              <a:t>nyopførelse</a:t>
            </a:r>
            <a:r>
              <a:rPr lang="da-DK" dirty="0" smtClean="0"/>
              <a:t> af boliger til nye tilflyttende ”kernefamilier”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Konklusion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71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”Vi ønsker at kunne italesætte flytte bevægelserne for vores tilkommende børnefamilier. ”</a:t>
            </a:r>
          </a:p>
          <a:p>
            <a:r>
              <a:rPr lang="da-DK" dirty="0" smtClean="0"/>
              <a:t>De ønsker et grundlag for at kunne italesætte og vurdere:</a:t>
            </a:r>
          </a:p>
          <a:p>
            <a:pPr marL="457200" lvl="1" indent="0">
              <a:buNone/>
            </a:pPr>
            <a:r>
              <a:rPr lang="da-DK" dirty="0" smtClean="0"/>
              <a:t>”</a:t>
            </a:r>
          </a:p>
          <a:p>
            <a:pPr lvl="1"/>
            <a:r>
              <a:rPr lang="da-DK" dirty="0" smtClean="0"/>
              <a:t>Tiltrækning </a:t>
            </a:r>
            <a:r>
              <a:rPr lang="da-DK" dirty="0"/>
              <a:t>af børnefamilier – hvordan?</a:t>
            </a:r>
            <a:endParaRPr lang="da-DK" sz="1400" dirty="0"/>
          </a:p>
          <a:p>
            <a:pPr lvl="1"/>
            <a:r>
              <a:rPr lang="da-DK" dirty="0"/>
              <a:t>Empiri til kortlægning af præferencer</a:t>
            </a:r>
            <a:endParaRPr lang="da-DK" sz="1400" dirty="0"/>
          </a:p>
          <a:p>
            <a:pPr lvl="1"/>
            <a:r>
              <a:rPr lang="da-DK" dirty="0"/>
              <a:t>Beslutning på baggrund af evidens frem for </a:t>
            </a:r>
            <a:r>
              <a:rPr lang="da-DK" dirty="0" smtClean="0"/>
              <a:t>fornemmelser</a:t>
            </a:r>
          </a:p>
          <a:p>
            <a:pPr marL="457200" lvl="1" indent="0">
              <a:buNone/>
            </a:pPr>
            <a:r>
              <a:rPr lang="da-DK" sz="1400" dirty="0" smtClean="0"/>
              <a:t>”</a:t>
            </a:r>
            <a:endParaRPr lang="da-DK" sz="1400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Ønsket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0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Analyse: Væksten</a:t>
            </a:r>
            <a:endParaRPr lang="da-DK" dirty="0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7416824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5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Antal tilflyttede familier med børn opgjort på familietyper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Analyse: Udviklingen i familietyper</a:t>
            </a:r>
            <a:endParaRPr lang="da-DK" dirty="0"/>
          </a:p>
        </p:txBody>
      </p:sp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7416824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75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De tilflyttede familiers størrelser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Analyse: Udviklingen i familiestørrelserne</a:t>
            </a:r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7056784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62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Familierne fordelt på boligtyper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Analyse: Udviklingen i boligtyper</a:t>
            </a:r>
            <a:endParaRPr lang="da-DK" dirty="0"/>
          </a:p>
        </p:txBody>
      </p:sp>
      <p:pic>
        <p:nvPicPr>
          <p:cNvPr id="5" name="Billed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79760"/>
            <a:ext cx="6480720" cy="4617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9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Familiernes fordelt på </a:t>
            </a:r>
            <a:r>
              <a:rPr lang="da-DK" dirty="0" err="1" smtClean="0"/>
              <a:t>ejerform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Analyse: Udviklingen i </a:t>
            </a:r>
            <a:r>
              <a:rPr lang="da-DK" dirty="0" err="1" smtClean="0"/>
              <a:t>ejerform</a:t>
            </a:r>
            <a:endParaRPr lang="da-DK" dirty="0"/>
          </a:p>
        </p:txBody>
      </p:sp>
      <p:pic>
        <p:nvPicPr>
          <p:cNvPr id="4" name="Bille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55272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2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Udspecificering af boligtyperne indenfor </a:t>
            </a:r>
            <a:r>
              <a:rPr lang="da-DK" dirty="0" err="1" smtClean="0"/>
              <a:t>ejerformerne</a:t>
            </a:r>
            <a:r>
              <a:rPr lang="da-DK" dirty="0" smtClean="0"/>
              <a:t>: privat lejebolig og øvrige ejerboliger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Analyse: </a:t>
            </a:r>
            <a:r>
              <a:rPr lang="da-DK" dirty="0" err="1" smtClean="0"/>
              <a:t>Ejerform</a:t>
            </a:r>
            <a:r>
              <a:rPr lang="da-DK" dirty="0" smtClean="0"/>
              <a:t> og boligtype</a:t>
            </a:r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648072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1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Familierne fordelt på antal boligkvadratmeter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Analyse: Boligstørrelser</a:t>
            </a:r>
            <a:endParaRPr lang="da-DK" dirty="0"/>
          </a:p>
        </p:txBody>
      </p:sp>
      <p:pic>
        <p:nvPicPr>
          <p:cNvPr id="5" name="Billed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7416824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FA2015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431</Words>
  <Application>Microsoft Office PowerPoint</Application>
  <PresentationFormat>Skærmshow (4:3)</PresentationFormat>
  <Paragraphs>99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LIFA2015</vt:lpstr>
      <vt:lpstr>Case</vt:lpstr>
      <vt:lpstr>Ønsket</vt:lpstr>
      <vt:lpstr>Analyse: Væksten</vt:lpstr>
      <vt:lpstr>Analyse: Udviklingen i familietyper</vt:lpstr>
      <vt:lpstr>Analyse: Udviklingen i familiestørrelserne</vt:lpstr>
      <vt:lpstr>Analyse: Udviklingen i boligtyper</vt:lpstr>
      <vt:lpstr>Analyse: Udviklingen i ejerform</vt:lpstr>
      <vt:lpstr>Analyse: Ejerform og boligtype</vt:lpstr>
      <vt:lpstr>Analyse: Boligstørrelser</vt:lpstr>
      <vt:lpstr>Analyse: Typer af familier</vt:lpstr>
      <vt:lpstr>Analyse: Typer af familier</vt:lpstr>
      <vt:lpstr>Step 2: Hvordan skaber vi parcelhuse</vt:lpstr>
      <vt:lpstr>Analyse: De ældre bevæger sig i etageboliger</vt:lpstr>
      <vt:lpstr>Analyse: Den ledige boligmasse</vt:lpstr>
      <vt:lpstr>Analyse: Den opførte boligmasse</vt:lpstr>
      <vt:lpstr>PowerPoint-præsentation</vt:lpstr>
      <vt:lpstr>Konklusion</vt:lpstr>
    </vt:vector>
  </TitlesOfParts>
  <Company>LIFA A/S Landinspektører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Kommunedeskriptive dataanalyser</dc:title>
  <dc:creator>Allan Larsen</dc:creator>
  <cp:lastModifiedBy>Preben Lisby</cp:lastModifiedBy>
  <cp:revision>49</cp:revision>
  <dcterms:created xsi:type="dcterms:W3CDTF">2016-01-26T13:58:11Z</dcterms:created>
  <dcterms:modified xsi:type="dcterms:W3CDTF">2016-10-11T05:30:29Z</dcterms:modified>
</cp:coreProperties>
</file>