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notesMasterIdLst>
    <p:notesMasterId r:id="rId12"/>
  </p:notesMasterIdLst>
  <p:sldIdLst>
    <p:sldId id="278" r:id="rId7"/>
    <p:sldId id="279" r:id="rId8"/>
    <p:sldId id="280" r:id="rId9"/>
    <p:sldId id="281" r:id="rId10"/>
    <p:sldId id="282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5142E-6470-4788-8D64-6EC2F24660AC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D8673-6A29-4565-BBE8-510679E613E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4019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7" descr="powerpointGIS-IT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" r="1729" b="10529"/>
          <a:stretch>
            <a:fillRect/>
          </a:stretch>
        </p:blipFill>
        <p:spPr bwMode="auto">
          <a:xfrm>
            <a:off x="0" y="5643563"/>
            <a:ext cx="914400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211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443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760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138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64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654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482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26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438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37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 smtClean="0"/>
              <a:t>Klik på ikonet for at tilføje et billede</a:t>
            </a:r>
            <a:endParaRPr lang="da-DK" noProof="0" dirty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786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typografi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25609E50-41EA-49A1-9142-84940307C976}" type="datetimeFigureOut">
              <a:rPr lang="da-DK" smtClean="0"/>
              <a:t>27-04-2016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E879E08-5903-43EE-86F3-78947106E356}" type="slidenum">
              <a:rPr lang="da-DK" smtClean="0"/>
              <a:t>‹nr.›</a:t>
            </a:fld>
            <a:endParaRPr lang="da-DK"/>
          </a:p>
        </p:txBody>
      </p:sp>
      <p:pic>
        <p:nvPicPr>
          <p:cNvPr id="1031" name="Billede 3" descr="powerpointGIS-ITlogo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" r="1729" b="10529"/>
          <a:stretch>
            <a:fillRect/>
          </a:stretch>
        </p:blipFill>
        <p:spPr bwMode="auto">
          <a:xfrm>
            <a:off x="0" y="5643563"/>
            <a:ext cx="914400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Sundhedsprofilen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12169"/>
            <a:ext cx="8686800" cy="4061047"/>
          </a:xfrm>
        </p:spPr>
        <p:txBody>
          <a:bodyPr/>
          <a:lstStyle/>
          <a:p>
            <a:pPr marL="0" indent="0">
              <a:buNone/>
            </a:pPr>
            <a:r>
              <a:rPr lang="da-DK" sz="2000" dirty="0" smtClean="0"/>
              <a:t>Systemet er udviklet i samarbejde med Forskningscenter for Forebyggelse og Sundhed (Region Hovedstaden) og Høje-Taastrup Kommune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endParaRPr lang="da-DK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060848"/>
            <a:ext cx="5275287" cy="3792242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1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Sundhedsprofilen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Autofit/>
          </a:bodyPr>
          <a:lstStyle/>
          <a:p>
            <a:r>
              <a:rPr lang="da-DK" sz="2400" dirty="0" err="1" smtClean="0"/>
              <a:t>Rådata</a:t>
            </a:r>
            <a:r>
              <a:rPr lang="da-DK" sz="2400" dirty="0" smtClean="0"/>
              <a:t> er kontraktligt beskyttet mod at kommunerne får adgang til enkeltoplysninger</a:t>
            </a:r>
          </a:p>
          <a:p>
            <a:r>
              <a:rPr lang="da-DK" sz="2400" dirty="0" smtClean="0"/>
              <a:t>Derfor beskyttes </a:t>
            </a:r>
            <a:r>
              <a:rPr lang="da-DK" sz="2400" dirty="0" err="1" smtClean="0"/>
              <a:t>rådata</a:t>
            </a:r>
            <a:r>
              <a:rPr lang="da-DK" sz="2400" dirty="0" smtClean="0"/>
              <a:t> fra regionen i LOIS Secure-databasen og kun databaseprocedurer kan forespørge i data.</a:t>
            </a:r>
          </a:p>
          <a:p>
            <a:r>
              <a:rPr lang="da-DK" sz="2400" dirty="0" smtClean="0"/>
              <a:t>Brugeren ser kun aggregerede data. </a:t>
            </a:r>
            <a:br>
              <a:rPr lang="da-DK" sz="2400" dirty="0" smtClean="0"/>
            </a:br>
            <a:r>
              <a:rPr lang="da-DK" sz="2400" dirty="0" smtClean="0"/>
              <a:t>Eksempelvis andel (prævalens) af personer med alkoholoverforbrug</a:t>
            </a:r>
          </a:p>
          <a:p>
            <a:r>
              <a:rPr lang="da-DK" sz="2400" dirty="0" smtClean="0"/>
              <a:t>Da alle besvarelser er vægtet kan man beregne prævalensen for de enkelte variable på distrikter indenfor kommunen – blot området rummer nok besvarelser…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45763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453657"/>
              </p:ext>
            </p:extLst>
          </p:nvPr>
        </p:nvGraphicFramePr>
        <p:xfrm>
          <a:off x="395536" y="1332308"/>
          <a:ext cx="7929314" cy="5121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2"/>
                <a:gridCol w="1053182"/>
                <a:gridCol w="891034"/>
                <a:gridCol w="1008112"/>
                <a:gridCol w="864096"/>
                <a:gridCol w="144016"/>
                <a:gridCol w="792088"/>
                <a:gridCol w="1088554"/>
              </a:tblGrid>
              <a:tr h="648068"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b="1" u="none" strike="noStrike" dirty="0">
                          <a:effectLst/>
                        </a:rPr>
                        <a:t>Variabelnavn</a:t>
                      </a:r>
                      <a:endParaRPr lang="da-D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b="1" u="none" strike="noStrike" dirty="0" smtClean="0">
                          <a:effectLst/>
                        </a:rPr>
                        <a:t>Distrikt</a:t>
                      </a:r>
                      <a:endParaRPr lang="da-D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b="1" u="none" strike="noStrike" dirty="0" smtClean="0">
                          <a:effectLst/>
                        </a:rPr>
                        <a:t>Antal </a:t>
                      </a:r>
                    </a:p>
                    <a:p>
                      <a:pPr algn="l" fontAlgn="b"/>
                      <a:r>
                        <a:rPr lang="da-DK" sz="1200" b="1" u="none" strike="noStrike" dirty="0" smtClean="0">
                          <a:effectLst/>
                        </a:rPr>
                        <a:t>hustande</a:t>
                      </a:r>
                      <a:endParaRPr lang="da-D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b="1" u="none" strike="noStrike" dirty="0" smtClean="0">
                          <a:effectLst/>
                        </a:rPr>
                        <a:t>Antal besvarelser</a:t>
                      </a:r>
                      <a:endParaRPr lang="da-D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b="1" u="none" strike="noStrike" dirty="0" smtClean="0">
                          <a:effectLst/>
                        </a:rPr>
                        <a:t>Beregnet Prævalens</a:t>
                      </a:r>
                      <a:endParaRPr lang="da-D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da-D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b="1" u="none" strike="noStrike" dirty="0" smtClean="0">
                          <a:effectLst/>
                        </a:rPr>
                        <a:t>Nedre</a:t>
                      </a:r>
                    </a:p>
                    <a:p>
                      <a:pPr algn="l" fontAlgn="b"/>
                      <a:r>
                        <a:rPr lang="da-DK" sz="1200" b="1" u="none" strike="noStrike" dirty="0" err="1" smtClean="0">
                          <a:effectLst/>
                        </a:rPr>
                        <a:t>Konfidens</a:t>
                      </a:r>
                      <a:endParaRPr lang="da-DK" sz="12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da-DK" sz="1200" b="1" u="none" strike="noStrike" dirty="0" smtClean="0">
                          <a:effectLst/>
                        </a:rPr>
                        <a:t>Interval</a:t>
                      </a:r>
                      <a:endParaRPr lang="da-D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200" b="1" u="none" strike="noStrike" dirty="0" smtClean="0">
                          <a:effectLst/>
                        </a:rPr>
                        <a:t>Øvre</a:t>
                      </a:r>
                    </a:p>
                    <a:p>
                      <a:pPr algn="l" fontAlgn="b"/>
                      <a:r>
                        <a:rPr lang="da-DK" sz="1200" b="1" u="none" strike="noStrike" dirty="0" err="1" smtClean="0">
                          <a:effectLst/>
                        </a:rPr>
                        <a:t>Konfidens</a:t>
                      </a:r>
                      <a:endParaRPr lang="da-DK" sz="12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da-DK" sz="1200" b="1" u="none" strike="noStrike" dirty="0" smtClean="0">
                          <a:effectLst/>
                        </a:rPr>
                        <a:t>Interval</a:t>
                      </a:r>
                      <a:endParaRPr lang="da-D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Rygning, daglig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Nordre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3035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313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21.021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14.936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27.106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Alkohol, problematisk forbrug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Nordre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3035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311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13.83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9.11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18.549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Madvaner, usunde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Nordre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3035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305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12.439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7.403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17.474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Overvægt, svær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Nordre Skole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3035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315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20.973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14.868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27.078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Rygning, daglig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Søndre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3756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233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24.756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17.135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32.377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Overvægt, svær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Søndre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3756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237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12.244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6.945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17.542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Madvaner, usunde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Søndre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3756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225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15.894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9.057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22.731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Alkohol, problematisk forbrug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Søndre Skole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3756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230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15.225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9.103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21.347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Alkohol, problematisk forbrug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Vestre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2405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162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12.56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6.128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18.992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Madvaner, usunde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Vestre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2405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154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>
                          <a:effectLst/>
                        </a:rPr>
                        <a:t>13.348</a:t>
                      </a:r>
                      <a:endParaRPr lang="da-DK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6.557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20.139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Overvægt, svær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Vestre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2405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165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12.074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5.801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18.348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Rygning, daglig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Vestre Skole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2405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162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22.802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14.196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31.407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Rygning, daglig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Østre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5810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548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20.968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16.421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25.515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Overvægt, svær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Østre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5810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552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16.363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12.405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20.321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Madvaner, usunde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Østre Skole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5810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543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11.87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8.274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15.467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Alkohol, problematisk forbrug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9525" marT="7200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Østre Skole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5810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 smtClean="0">
                          <a:effectLst/>
                        </a:rPr>
                        <a:t>5B49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1" u="none" strike="noStrike" dirty="0">
                          <a:effectLst/>
                        </a:rPr>
                        <a:t>14.097</a:t>
                      </a:r>
                      <a:endParaRPr lang="da-D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10.432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 dirty="0">
                          <a:effectLst/>
                        </a:rPr>
                        <a:t>17.761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Sundhedsprofilen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416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718912"/>
              </p:ext>
            </p:extLst>
          </p:nvPr>
        </p:nvGraphicFramePr>
        <p:xfrm>
          <a:off x="35496" y="1513339"/>
          <a:ext cx="8928992" cy="4296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412"/>
                <a:gridCol w="917008"/>
                <a:gridCol w="714006"/>
                <a:gridCol w="964696"/>
                <a:gridCol w="772354"/>
                <a:gridCol w="196720"/>
                <a:gridCol w="819085"/>
                <a:gridCol w="755683"/>
                <a:gridCol w="2812028"/>
              </a:tblGrid>
              <a:tr h="512435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1" u="none" strike="noStrike" dirty="0">
                          <a:effectLst/>
                        </a:rPr>
                        <a:t>Variabelnavn</a:t>
                      </a:r>
                      <a:endParaRPr lang="da-DK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1" u="none" strike="noStrike" dirty="0">
                          <a:effectLst/>
                        </a:rPr>
                        <a:t>Bynavn</a:t>
                      </a:r>
                      <a:endParaRPr lang="da-DK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1" u="none" strike="noStrike" dirty="0" smtClean="0">
                          <a:effectLst/>
                        </a:rPr>
                        <a:t>Antal</a:t>
                      </a:r>
                    </a:p>
                    <a:p>
                      <a:pPr algn="l" fontAlgn="b"/>
                      <a:r>
                        <a:rPr lang="da-DK" sz="1000" b="1" u="none" strike="noStrike" dirty="0" smtClean="0">
                          <a:effectLst/>
                        </a:rPr>
                        <a:t>Hustande</a:t>
                      </a:r>
                      <a:endParaRPr lang="da-DK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1" u="none" strike="noStrike" dirty="0" smtClean="0">
                          <a:effectLst/>
                        </a:rPr>
                        <a:t>Antal</a:t>
                      </a:r>
                    </a:p>
                    <a:p>
                      <a:pPr algn="l" fontAlgn="b"/>
                      <a:r>
                        <a:rPr lang="da-DK" sz="1000" b="1" u="none" strike="noStrike" dirty="0" smtClean="0">
                          <a:effectLst/>
                        </a:rPr>
                        <a:t>Observationer</a:t>
                      </a:r>
                      <a:endParaRPr lang="da-DK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1" u="none" strike="noStrike" dirty="0" err="1">
                          <a:effectLst/>
                        </a:rPr>
                        <a:t>Praevalens</a:t>
                      </a:r>
                      <a:endParaRPr lang="da-DK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1" u="none" strike="noStrike" dirty="0" smtClean="0">
                          <a:effectLst/>
                        </a:rPr>
                        <a:t>Nedre</a:t>
                      </a:r>
                    </a:p>
                    <a:p>
                      <a:pPr algn="l" fontAlgn="b"/>
                      <a:r>
                        <a:rPr lang="da-DK" sz="1000" b="1" u="none" strike="noStrike" dirty="0" err="1" smtClean="0">
                          <a:effectLst/>
                        </a:rPr>
                        <a:t>Konfidens</a:t>
                      </a:r>
                      <a:endParaRPr lang="da-DK" sz="10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da-DK" sz="1000" b="1" u="none" strike="noStrike" dirty="0" smtClean="0">
                          <a:effectLst/>
                        </a:rPr>
                        <a:t>Interval</a:t>
                      </a:r>
                      <a:endParaRPr lang="da-DK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1" u="none" strike="noStrike" dirty="0" smtClean="0">
                          <a:effectLst/>
                        </a:rPr>
                        <a:t>Øvre </a:t>
                      </a:r>
                    </a:p>
                    <a:p>
                      <a:pPr algn="l" fontAlgn="b"/>
                      <a:r>
                        <a:rPr lang="da-DK" sz="1000" b="1" u="none" strike="noStrike" dirty="0" err="1" smtClean="0">
                          <a:effectLst/>
                        </a:rPr>
                        <a:t>Konfidens</a:t>
                      </a:r>
                      <a:endParaRPr lang="da-DK" sz="10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da-DK" sz="1000" b="1" u="none" strike="noStrike" dirty="0" smtClean="0">
                          <a:effectLst/>
                        </a:rPr>
                        <a:t>Interval</a:t>
                      </a:r>
                      <a:endParaRPr lang="da-DK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1" u="none" strike="noStrike" dirty="0" smtClean="0">
                          <a:effectLst/>
                        </a:rPr>
                        <a:t>Bemærkning</a:t>
                      </a:r>
                      <a:endParaRPr lang="da-DK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/>
                </a:tc>
              </a:tr>
              <a:tr h="532353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Rygning, daglig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Bolskov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8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1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0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0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0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Der er under 20 husstande i området derfor vises der ikke prævalens og </a:t>
                      </a:r>
                      <a:r>
                        <a:rPr lang="da-DK" sz="1000" u="none" strike="noStrike" dirty="0" err="1">
                          <a:effectLst/>
                        </a:rPr>
                        <a:t>konfidensinterval</a:t>
                      </a:r>
                      <a:r>
                        <a:rPr lang="da-DK" sz="1000" u="none" strike="noStrike" dirty="0">
                          <a:effectLst/>
                        </a:rPr>
                        <a:t> for området.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58929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Rygning, daglig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Fiskbæk Huse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2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0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0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0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0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Der er under 5 husstande i området derfor vises der ikke antal observationer, prævalens og </a:t>
                      </a:r>
                      <a:r>
                        <a:rPr lang="da-DK" sz="1000" u="none" strike="noStrike" dirty="0" err="1">
                          <a:effectLst/>
                        </a:rPr>
                        <a:t>konfidensinterval</a:t>
                      </a:r>
                      <a:r>
                        <a:rPr lang="da-DK" sz="1000" u="none" strike="noStrike" dirty="0">
                          <a:effectLst/>
                        </a:rPr>
                        <a:t> for området.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8088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Rygning, daglig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Fredericia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11153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994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22.715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19.764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25.666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2435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Rygning, daglig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 smtClean="0">
                          <a:effectLst/>
                        </a:rPr>
                        <a:t>Høed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1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0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0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0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0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Der er under 5 husstande i området derfor vises der ikke antal observationer, prævalens og </a:t>
                      </a:r>
                      <a:r>
                        <a:rPr lang="da-DK" sz="1000" u="none" strike="noStrike" dirty="0" err="1">
                          <a:effectLst/>
                        </a:rPr>
                        <a:t>konfidensinterval</a:t>
                      </a:r>
                      <a:r>
                        <a:rPr lang="da-DK" sz="1000" u="none" strike="noStrike" dirty="0">
                          <a:effectLst/>
                        </a:rPr>
                        <a:t> for området.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3467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Rygning, daglig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 smtClean="0">
                          <a:effectLst/>
                        </a:rPr>
                        <a:t>Skærbæk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766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58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12.3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3.121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21.48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Usikkert resultat, da der er få observationer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2435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Rygning, daglig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Skullebjerg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2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0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0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0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0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Der er under 5 husstande i området derfor vises der ikke antal observationer, prævalens og </a:t>
                      </a:r>
                      <a:r>
                        <a:rPr lang="da-DK" sz="1000" u="none" strike="noStrike" dirty="0" err="1">
                          <a:effectLst/>
                        </a:rPr>
                        <a:t>konfidensinterval</a:t>
                      </a:r>
                      <a:r>
                        <a:rPr lang="da-DK" sz="1000" u="none" strike="noStrike" dirty="0">
                          <a:effectLst/>
                        </a:rPr>
                        <a:t> for området.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03194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Rygning, daglig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 smtClean="0">
                          <a:effectLst/>
                        </a:rPr>
                        <a:t>Bøgeskov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125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6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1" u="none" strike="noStrike" dirty="0">
                          <a:effectLst/>
                        </a:rPr>
                        <a:t>28.502</a:t>
                      </a:r>
                      <a:endParaRPr lang="da-DK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-25.578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82.581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Usikkert resultat, da der er få observationer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719" marR="5419" marT="69719" marB="0" anchor="b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Sundhedsprofilen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653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Sundhedsprofilen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dirty="0" smtClean="0"/>
              <a:t>Systemet sikrer:</a:t>
            </a:r>
          </a:p>
          <a:p>
            <a:r>
              <a:rPr lang="da-DK" dirty="0" smtClean="0"/>
              <a:t>At der ikke beregnes prævalens baseret på for få besvarelser</a:t>
            </a:r>
          </a:p>
          <a:p>
            <a:r>
              <a:rPr lang="da-DK" dirty="0" smtClean="0"/>
              <a:t>At der ikke udleveres besvarelser hvis området rummer for få husstande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Man kan således anvende sundhedsprofildata i GIS uden at risikere manglende validitet af summeringerne og uden at bryde med diskretionskravene til </a:t>
            </a:r>
            <a:r>
              <a:rPr lang="da-DK" dirty="0" err="1" smtClean="0"/>
              <a:t>rådata</a:t>
            </a:r>
            <a:r>
              <a:rPr lang="da-DK" dirty="0" smtClean="0"/>
              <a:t>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9439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ifa">
  <a:themeElements>
    <a:clrScheme name="LIFA Powerpoint">
      <a:dk1>
        <a:srgbClr val="00336F"/>
      </a:dk1>
      <a:lt1>
        <a:srgbClr val="E7EBEE"/>
      </a:lt1>
      <a:dk2>
        <a:srgbClr val="000000"/>
      </a:dk2>
      <a:lt2>
        <a:srgbClr val="EEECE1"/>
      </a:lt2>
      <a:accent1>
        <a:srgbClr val="9EB6D5"/>
      </a:accent1>
      <a:accent2>
        <a:srgbClr val="E3491D"/>
      </a:accent2>
      <a:accent3>
        <a:srgbClr val="FFFFF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IFA skrif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913FABB0-2B52-4FC5-AA8D-E036CF17629D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43276D9C-1B3C-435E-919B-B002531B46CB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401315E1-EBA2-4BB9-A3AB-A5F305969D5C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F11278D3-5DD9-414D-8F80-844D25CDEF9C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5EDBF73D-3CF3-4947-8CFB-847981B5D8C4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Lifa</Template>
  <TotalTime>627</TotalTime>
  <Words>453</Words>
  <Application>Microsoft Office PowerPoint</Application>
  <PresentationFormat>Skærmshow (4:3)</PresentationFormat>
  <Paragraphs>208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Lifa</vt:lpstr>
      <vt:lpstr>Sundhedsprofilen</vt:lpstr>
      <vt:lpstr>Sundhedsprofilen</vt:lpstr>
      <vt:lpstr>PowerPoint-præsentation</vt:lpstr>
      <vt:lpstr>PowerPoint-præsentation</vt:lpstr>
      <vt:lpstr>Sundhedsprofilen</vt:lpstr>
    </vt:vector>
  </TitlesOfParts>
  <Company>LIFA A/S Landinspektører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LIFA</dc:title>
  <dc:creator>Allan Larsen</dc:creator>
  <cp:lastModifiedBy>Henrik Skov, LIFA A/S</cp:lastModifiedBy>
  <cp:revision>39</cp:revision>
  <dcterms:created xsi:type="dcterms:W3CDTF">2015-03-11T10:24:39Z</dcterms:created>
  <dcterms:modified xsi:type="dcterms:W3CDTF">2016-04-27T09:37:36Z</dcterms:modified>
</cp:coreProperties>
</file>