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6"/>
  </p:sldMasterIdLst>
  <p:notesMasterIdLst>
    <p:notesMasterId r:id="rId12"/>
  </p:notesMasterIdLst>
  <p:sldIdLst>
    <p:sldId id="278" r:id="rId7"/>
    <p:sldId id="279" r:id="rId8"/>
    <p:sldId id="280" r:id="rId9"/>
    <p:sldId id="281" r:id="rId10"/>
    <p:sldId id="282" r:id="rId11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F5142E-6470-4788-8D64-6EC2F24660AC}" type="datetimeFigureOut">
              <a:rPr lang="da-DK" smtClean="0"/>
              <a:t>27-04-2016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D8673-6A29-4565-BBE8-510679E613E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74019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7" descr="powerpointGIS-IT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1" r="1729" b="10529"/>
          <a:stretch>
            <a:fillRect/>
          </a:stretch>
        </p:blipFill>
        <p:spPr bwMode="auto">
          <a:xfrm>
            <a:off x="0" y="5643563"/>
            <a:ext cx="9144000" cy="121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609E50-41EA-49A1-9142-84940307C976}" type="datetimeFigureOut">
              <a:rPr lang="da-DK" smtClean="0"/>
              <a:t>27-04-2016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879E08-5903-43EE-86F3-78947106E35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52115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609E50-41EA-49A1-9142-84940307C976}" type="datetimeFigureOut">
              <a:rPr lang="da-DK" smtClean="0"/>
              <a:t>27-04-2016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879E08-5903-43EE-86F3-78947106E35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94433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609E50-41EA-49A1-9142-84940307C976}" type="datetimeFigureOut">
              <a:rPr lang="da-DK" smtClean="0"/>
              <a:t>27-04-2016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879E08-5903-43EE-86F3-78947106E35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67608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609E50-41EA-49A1-9142-84940307C976}" type="datetimeFigureOut">
              <a:rPr lang="da-DK" smtClean="0"/>
              <a:t>27-04-2016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879E08-5903-43EE-86F3-78947106E35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81383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609E50-41EA-49A1-9142-84940307C976}" type="datetimeFigureOut">
              <a:rPr lang="da-DK" smtClean="0"/>
              <a:t>27-04-2016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879E08-5903-43EE-86F3-78947106E35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7645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609E50-41EA-49A1-9142-84940307C976}" type="datetimeFigureOut">
              <a:rPr lang="da-DK" smtClean="0"/>
              <a:t>27-04-2016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879E08-5903-43EE-86F3-78947106E35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26547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609E50-41EA-49A1-9142-84940307C976}" type="datetimeFigureOut">
              <a:rPr lang="da-DK" smtClean="0"/>
              <a:t>27-04-2016</a:t>
            </a:fld>
            <a:endParaRPr lang="da-DK"/>
          </a:p>
        </p:txBody>
      </p:sp>
      <p:sp>
        <p:nvSpPr>
          <p:cNvPr id="8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9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879E08-5903-43EE-86F3-78947106E35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24828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609E50-41EA-49A1-9142-84940307C976}" type="datetimeFigureOut">
              <a:rPr lang="da-DK" smtClean="0"/>
              <a:t>27-04-2016</a:t>
            </a:fld>
            <a:endParaRPr lang="da-DK"/>
          </a:p>
        </p:txBody>
      </p:sp>
      <p:sp>
        <p:nvSpPr>
          <p:cNvPr id="4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879E08-5903-43EE-86F3-78947106E35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6261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609E50-41EA-49A1-9142-84940307C976}" type="datetimeFigureOut">
              <a:rPr lang="da-DK" smtClean="0"/>
              <a:t>27-04-2016</a:t>
            </a:fld>
            <a:endParaRPr lang="da-DK"/>
          </a:p>
        </p:txBody>
      </p:sp>
      <p:sp>
        <p:nvSpPr>
          <p:cNvPr id="3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4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879E08-5903-43EE-86F3-78947106E35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64385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609E50-41EA-49A1-9142-84940307C976}" type="datetimeFigureOut">
              <a:rPr lang="da-DK" smtClean="0"/>
              <a:t>27-04-2016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879E08-5903-43EE-86F3-78947106E35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36376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a-DK" noProof="0" smtClean="0"/>
              <a:t>Klik på ikonet for at tilføje et billede</a:t>
            </a:r>
            <a:endParaRPr lang="da-DK" noProof="0" dirty="0" smtClean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609E50-41EA-49A1-9142-84940307C976}" type="datetimeFigureOut">
              <a:rPr lang="da-DK" smtClean="0"/>
              <a:t>27-04-2016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879E08-5903-43EE-86F3-78947106E35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7864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dsholder til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smtClean="0"/>
              <a:t>Klik for at redigere titeltypografi i masteren</a:t>
            </a:r>
          </a:p>
        </p:txBody>
      </p:sp>
      <p:sp>
        <p:nvSpPr>
          <p:cNvPr id="1027" name="Pladsholder til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smtClean="0"/>
              <a:t>Klik for at redigere typografi i masteren</a:t>
            </a:r>
          </a:p>
          <a:p>
            <a:pPr lvl="1"/>
            <a:r>
              <a:rPr lang="da-DK" altLang="da-DK" smtClean="0"/>
              <a:t>Andet niveau</a:t>
            </a:r>
          </a:p>
          <a:p>
            <a:pPr lvl="2"/>
            <a:r>
              <a:rPr lang="da-DK" altLang="da-DK" smtClean="0"/>
              <a:t>Tredje niveau</a:t>
            </a:r>
          </a:p>
          <a:p>
            <a:pPr lvl="3"/>
            <a:r>
              <a:rPr lang="da-DK" altLang="da-DK" smtClean="0"/>
              <a:t>Fjerde niveau</a:t>
            </a:r>
          </a:p>
          <a:p>
            <a:pPr lvl="4"/>
            <a:r>
              <a:rPr lang="da-DK" altLang="da-DK" smtClean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25609E50-41EA-49A1-9142-84940307C976}" type="datetimeFigureOut">
              <a:rPr lang="da-DK" smtClean="0"/>
              <a:t>27-04-2016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7E879E08-5903-43EE-86F3-78947106E356}" type="slidenum">
              <a:rPr lang="da-DK" smtClean="0"/>
              <a:t>‹nr.›</a:t>
            </a:fld>
            <a:endParaRPr lang="da-DK"/>
          </a:p>
        </p:txBody>
      </p:sp>
      <p:pic>
        <p:nvPicPr>
          <p:cNvPr id="1031" name="Billede 3" descr="powerpointGIS-ITlogo.pn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1" r="1729" b="10529"/>
          <a:stretch>
            <a:fillRect/>
          </a:stretch>
        </p:blipFill>
        <p:spPr bwMode="auto">
          <a:xfrm>
            <a:off x="0" y="5643563"/>
            <a:ext cx="9144000" cy="121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Sundhedsprofilen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312169"/>
            <a:ext cx="8686800" cy="4061047"/>
          </a:xfrm>
        </p:spPr>
        <p:txBody>
          <a:bodyPr/>
          <a:lstStyle/>
          <a:p>
            <a:pPr marL="0" indent="0">
              <a:buNone/>
            </a:pPr>
            <a:r>
              <a:rPr lang="da-DK" sz="2000" dirty="0" smtClean="0"/>
              <a:t>Systemet er udviklet i samarbejde med Forskningscenter for Forebyggelse og Sundhed (Region Hovedstaden) og Høje-Taastrup Kommune</a:t>
            </a:r>
          </a:p>
          <a:p>
            <a:pPr marL="0" indent="0">
              <a:buNone/>
            </a:pPr>
            <a:endParaRPr lang="da-DK" sz="2000" dirty="0"/>
          </a:p>
          <a:p>
            <a:pPr marL="0" indent="0">
              <a:buNone/>
            </a:pPr>
            <a:endParaRPr lang="da-DK" sz="20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2060848"/>
            <a:ext cx="5275287" cy="3792242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41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Sundhedsprofilen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351309"/>
            <a:ext cx="8229600" cy="4525963"/>
          </a:xfrm>
        </p:spPr>
        <p:txBody>
          <a:bodyPr>
            <a:noAutofit/>
          </a:bodyPr>
          <a:lstStyle/>
          <a:p>
            <a:r>
              <a:rPr lang="da-DK" sz="2400" dirty="0" err="1" smtClean="0"/>
              <a:t>Rådata</a:t>
            </a:r>
            <a:r>
              <a:rPr lang="da-DK" sz="2400" dirty="0" smtClean="0"/>
              <a:t> er kontraktligt beskyttet mod at kommunerne får adgang til enkeltoplysninger</a:t>
            </a:r>
          </a:p>
          <a:p>
            <a:r>
              <a:rPr lang="da-DK" sz="2400" dirty="0" smtClean="0"/>
              <a:t>Derfor beskyttes </a:t>
            </a:r>
            <a:r>
              <a:rPr lang="da-DK" sz="2400" dirty="0" err="1" smtClean="0"/>
              <a:t>rådata</a:t>
            </a:r>
            <a:r>
              <a:rPr lang="da-DK" sz="2400" dirty="0" smtClean="0"/>
              <a:t> fra regionen i LOIS Secure-databasen og kun databaseprocedurer kan forespørge i data.</a:t>
            </a:r>
          </a:p>
          <a:p>
            <a:r>
              <a:rPr lang="da-DK" sz="2400" dirty="0" smtClean="0"/>
              <a:t>Brugeren ser kun aggregerede data. </a:t>
            </a:r>
            <a:br>
              <a:rPr lang="da-DK" sz="2400" dirty="0" smtClean="0"/>
            </a:br>
            <a:r>
              <a:rPr lang="da-DK" sz="2400" dirty="0" smtClean="0"/>
              <a:t>Eksempelvis andel (prævalens) af personer med alkoholoverforbrug</a:t>
            </a:r>
          </a:p>
          <a:p>
            <a:r>
              <a:rPr lang="da-DK" sz="2400" dirty="0" smtClean="0"/>
              <a:t>Da alle besvarelser er vægtet kan man beregne prævalensen for de enkelte variable på distrikter indenfor kommunen – blot området rummer nok besvarelser…</a:t>
            </a:r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3457638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1453657"/>
              </p:ext>
            </p:extLst>
          </p:nvPr>
        </p:nvGraphicFramePr>
        <p:xfrm>
          <a:off x="395536" y="1332308"/>
          <a:ext cx="7929314" cy="51210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8232"/>
                <a:gridCol w="1053182"/>
                <a:gridCol w="891034"/>
                <a:gridCol w="1008112"/>
                <a:gridCol w="864096"/>
                <a:gridCol w="144016"/>
                <a:gridCol w="792088"/>
                <a:gridCol w="1088554"/>
              </a:tblGrid>
              <a:tr h="648068">
                <a:tc>
                  <a:txBody>
                    <a:bodyPr/>
                    <a:lstStyle/>
                    <a:p>
                      <a:pPr algn="l" fontAlgn="b"/>
                      <a:r>
                        <a:rPr lang="da-DK" sz="1200" b="1" u="none" strike="noStrike" dirty="0">
                          <a:effectLst/>
                        </a:rPr>
                        <a:t>Variabelnavn</a:t>
                      </a:r>
                      <a:endParaRPr lang="da-DK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9525" marT="7200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200" b="1" u="none" strike="noStrike" dirty="0" smtClean="0">
                          <a:effectLst/>
                        </a:rPr>
                        <a:t>Distrikt</a:t>
                      </a:r>
                      <a:endParaRPr lang="da-DK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200" b="1" u="none" strike="noStrike" dirty="0" smtClean="0">
                          <a:effectLst/>
                        </a:rPr>
                        <a:t>Antal </a:t>
                      </a:r>
                    </a:p>
                    <a:p>
                      <a:pPr algn="l" fontAlgn="b"/>
                      <a:r>
                        <a:rPr lang="da-DK" sz="1200" b="1" u="none" strike="noStrike" dirty="0" smtClean="0">
                          <a:effectLst/>
                        </a:rPr>
                        <a:t>hustande</a:t>
                      </a:r>
                      <a:endParaRPr lang="da-DK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200" b="1" u="none" strike="noStrike" dirty="0" smtClean="0">
                          <a:effectLst/>
                        </a:rPr>
                        <a:t>Antal besvarelser</a:t>
                      </a:r>
                      <a:endParaRPr lang="da-DK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200" b="1" u="none" strike="noStrike" dirty="0" smtClean="0">
                          <a:effectLst/>
                        </a:rPr>
                        <a:t>Beregnet Prævalens</a:t>
                      </a:r>
                      <a:endParaRPr lang="da-DK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da-DK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200" b="1" u="none" strike="noStrike" dirty="0" smtClean="0">
                          <a:effectLst/>
                        </a:rPr>
                        <a:t>Nedre</a:t>
                      </a:r>
                    </a:p>
                    <a:p>
                      <a:pPr algn="l" fontAlgn="b"/>
                      <a:r>
                        <a:rPr lang="da-DK" sz="1200" b="1" u="none" strike="noStrike" dirty="0" err="1" smtClean="0">
                          <a:effectLst/>
                        </a:rPr>
                        <a:t>Konfidens</a:t>
                      </a:r>
                      <a:endParaRPr lang="da-DK" sz="1200" b="1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da-DK" sz="1200" b="1" u="none" strike="noStrike" dirty="0" smtClean="0">
                          <a:effectLst/>
                        </a:rPr>
                        <a:t>Interval</a:t>
                      </a:r>
                      <a:endParaRPr lang="da-DK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200" b="1" u="none" strike="noStrike" dirty="0" smtClean="0">
                          <a:effectLst/>
                        </a:rPr>
                        <a:t>Øvre</a:t>
                      </a:r>
                    </a:p>
                    <a:p>
                      <a:pPr algn="l" fontAlgn="b"/>
                      <a:r>
                        <a:rPr lang="da-DK" sz="1200" b="1" u="none" strike="noStrike" dirty="0" err="1" smtClean="0">
                          <a:effectLst/>
                        </a:rPr>
                        <a:t>Konfidens</a:t>
                      </a:r>
                      <a:endParaRPr lang="da-DK" sz="1200" b="1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da-DK" sz="1200" b="1" u="none" strike="noStrike" dirty="0" smtClean="0">
                          <a:effectLst/>
                        </a:rPr>
                        <a:t>Interval</a:t>
                      </a:r>
                      <a:endParaRPr lang="da-DK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279560"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 dirty="0">
                          <a:effectLst/>
                        </a:rPr>
                        <a:t>Rygning, daglig</a:t>
                      </a:r>
                      <a:endParaRPr lang="da-D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9525" marT="7200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>
                          <a:effectLst/>
                        </a:rPr>
                        <a:t>Nordre Skole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>
                          <a:effectLst/>
                        </a:rPr>
                        <a:t>3035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>
                          <a:effectLst/>
                        </a:rPr>
                        <a:t>313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1" u="none" strike="noStrike" dirty="0">
                          <a:effectLst/>
                        </a:rPr>
                        <a:t>21.021</a:t>
                      </a:r>
                      <a:endParaRPr lang="da-DK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>
                          <a:effectLst/>
                        </a:rPr>
                        <a:t>14.936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 dirty="0">
                          <a:effectLst/>
                        </a:rPr>
                        <a:t>27.106</a:t>
                      </a:r>
                      <a:endParaRPr lang="da-D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79560"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 dirty="0">
                          <a:effectLst/>
                        </a:rPr>
                        <a:t>Alkohol, problematisk forbrug</a:t>
                      </a:r>
                      <a:endParaRPr lang="da-D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9525" marT="7200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>
                          <a:effectLst/>
                        </a:rPr>
                        <a:t>Nordre Skole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>
                          <a:effectLst/>
                        </a:rPr>
                        <a:t>3035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>
                          <a:effectLst/>
                        </a:rPr>
                        <a:t>311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1" u="none" strike="noStrike" dirty="0">
                          <a:effectLst/>
                        </a:rPr>
                        <a:t>13.83</a:t>
                      </a:r>
                      <a:endParaRPr lang="da-DK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>
                          <a:effectLst/>
                        </a:rPr>
                        <a:t>9.11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>
                          <a:effectLst/>
                        </a:rPr>
                        <a:t>18.549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79560"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 dirty="0">
                          <a:effectLst/>
                        </a:rPr>
                        <a:t>Madvaner, usunde</a:t>
                      </a:r>
                      <a:endParaRPr lang="da-D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9525" marT="7200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>
                          <a:effectLst/>
                        </a:rPr>
                        <a:t>Nordre Skole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>
                          <a:effectLst/>
                        </a:rPr>
                        <a:t>3035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>
                          <a:effectLst/>
                        </a:rPr>
                        <a:t>305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1" u="none" strike="noStrike" dirty="0">
                          <a:effectLst/>
                        </a:rPr>
                        <a:t>12.439</a:t>
                      </a:r>
                      <a:endParaRPr lang="da-DK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>
                          <a:effectLst/>
                        </a:rPr>
                        <a:t>7.403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>
                          <a:effectLst/>
                        </a:rPr>
                        <a:t>17.474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79560"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 dirty="0">
                          <a:effectLst/>
                        </a:rPr>
                        <a:t>Overvægt, svær</a:t>
                      </a:r>
                      <a:endParaRPr lang="da-D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9525" marT="7200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 dirty="0">
                          <a:effectLst/>
                        </a:rPr>
                        <a:t>Nordre Skole</a:t>
                      </a:r>
                      <a:endParaRPr lang="da-D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 dirty="0">
                          <a:effectLst/>
                        </a:rPr>
                        <a:t>3035</a:t>
                      </a:r>
                      <a:endParaRPr lang="da-D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 dirty="0">
                          <a:effectLst/>
                        </a:rPr>
                        <a:t>315</a:t>
                      </a:r>
                      <a:endParaRPr lang="da-D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1" u="none" strike="noStrike" dirty="0">
                          <a:effectLst/>
                        </a:rPr>
                        <a:t>20.973</a:t>
                      </a:r>
                      <a:endParaRPr lang="da-DK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a-D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 dirty="0">
                          <a:effectLst/>
                        </a:rPr>
                        <a:t>14.868</a:t>
                      </a:r>
                      <a:endParaRPr lang="da-D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 dirty="0">
                          <a:effectLst/>
                        </a:rPr>
                        <a:t>27.078</a:t>
                      </a:r>
                      <a:endParaRPr lang="da-D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79560"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 dirty="0">
                          <a:effectLst/>
                        </a:rPr>
                        <a:t>Rygning, daglig</a:t>
                      </a:r>
                      <a:endParaRPr lang="da-D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9525" marT="7200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>
                          <a:effectLst/>
                        </a:rPr>
                        <a:t>Søndre Skole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>
                          <a:effectLst/>
                        </a:rPr>
                        <a:t>3756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>
                          <a:effectLst/>
                        </a:rPr>
                        <a:t>233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1" u="none" strike="noStrike" dirty="0">
                          <a:effectLst/>
                        </a:rPr>
                        <a:t>24.756</a:t>
                      </a:r>
                      <a:endParaRPr lang="da-DK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>
                          <a:effectLst/>
                        </a:rPr>
                        <a:t>17.135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>
                          <a:effectLst/>
                        </a:rPr>
                        <a:t>32.377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79560"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 dirty="0">
                          <a:effectLst/>
                        </a:rPr>
                        <a:t>Overvægt, svær</a:t>
                      </a:r>
                      <a:endParaRPr lang="da-D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9525" marT="7200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>
                          <a:effectLst/>
                        </a:rPr>
                        <a:t>Søndre Skole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>
                          <a:effectLst/>
                        </a:rPr>
                        <a:t>3756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>
                          <a:effectLst/>
                        </a:rPr>
                        <a:t>237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1" u="none" strike="noStrike" dirty="0">
                          <a:effectLst/>
                        </a:rPr>
                        <a:t>12.244</a:t>
                      </a:r>
                      <a:endParaRPr lang="da-DK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>
                          <a:effectLst/>
                        </a:rPr>
                        <a:t>6.945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>
                          <a:effectLst/>
                        </a:rPr>
                        <a:t>17.542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79560"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 dirty="0">
                          <a:effectLst/>
                        </a:rPr>
                        <a:t>Madvaner, usunde</a:t>
                      </a:r>
                      <a:endParaRPr lang="da-D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9525" marT="7200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>
                          <a:effectLst/>
                        </a:rPr>
                        <a:t>Søndre Skole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>
                          <a:effectLst/>
                        </a:rPr>
                        <a:t>3756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>
                          <a:effectLst/>
                        </a:rPr>
                        <a:t>225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1" u="none" strike="noStrike" dirty="0">
                          <a:effectLst/>
                        </a:rPr>
                        <a:t>15.894</a:t>
                      </a:r>
                      <a:endParaRPr lang="da-DK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>
                          <a:effectLst/>
                        </a:rPr>
                        <a:t>9.057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>
                          <a:effectLst/>
                        </a:rPr>
                        <a:t>22.731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79560"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 dirty="0">
                          <a:effectLst/>
                        </a:rPr>
                        <a:t>Alkohol, problematisk forbrug</a:t>
                      </a:r>
                      <a:endParaRPr lang="da-D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9525" marT="7200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 dirty="0">
                          <a:effectLst/>
                        </a:rPr>
                        <a:t>Søndre Skole</a:t>
                      </a:r>
                      <a:endParaRPr lang="da-D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 dirty="0">
                          <a:effectLst/>
                        </a:rPr>
                        <a:t>3756</a:t>
                      </a:r>
                      <a:endParaRPr lang="da-D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 dirty="0">
                          <a:effectLst/>
                        </a:rPr>
                        <a:t>230</a:t>
                      </a:r>
                      <a:endParaRPr lang="da-D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1" u="none" strike="noStrike" dirty="0">
                          <a:effectLst/>
                        </a:rPr>
                        <a:t>15.225</a:t>
                      </a:r>
                      <a:endParaRPr lang="da-DK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a-D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 dirty="0">
                          <a:effectLst/>
                        </a:rPr>
                        <a:t>9.103</a:t>
                      </a:r>
                      <a:endParaRPr lang="da-D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 dirty="0">
                          <a:effectLst/>
                        </a:rPr>
                        <a:t>21.347</a:t>
                      </a:r>
                      <a:endParaRPr lang="da-D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79560"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 dirty="0">
                          <a:effectLst/>
                        </a:rPr>
                        <a:t>Alkohol, problematisk forbrug</a:t>
                      </a:r>
                      <a:endParaRPr lang="da-D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9525" marT="7200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>
                          <a:effectLst/>
                        </a:rPr>
                        <a:t>Vestre Skole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>
                          <a:effectLst/>
                        </a:rPr>
                        <a:t>2405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>
                          <a:effectLst/>
                        </a:rPr>
                        <a:t>162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1" u="none" strike="noStrike" dirty="0">
                          <a:effectLst/>
                        </a:rPr>
                        <a:t>12.56</a:t>
                      </a:r>
                      <a:endParaRPr lang="da-DK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>
                          <a:effectLst/>
                        </a:rPr>
                        <a:t>6.128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>
                          <a:effectLst/>
                        </a:rPr>
                        <a:t>18.992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79560"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 dirty="0">
                          <a:effectLst/>
                        </a:rPr>
                        <a:t>Madvaner, usunde</a:t>
                      </a:r>
                      <a:endParaRPr lang="da-D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9525" marT="7200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>
                          <a:effectLst/>
                        </a:rPr>
                        <a:t>Vestre Skole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>
                          <a:effectLst/>
                        </a:rPr>
                        <a:t>2405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>
                          <a:effectLst/>
                        </a:rPr>
                        <a:t>154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1" u="none" strike="noStrike">
                          <a:effectLst/>
                        </a:rPr>
                        <a:t>13.348</a:t>
                      </a:r>
                      <a:endParaRPr lang="da-DK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>
                          <a:effectLst/>
                        </a:rPr>
                        <a:t>6.557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>
                          <a:effectLst/>
                        </a:rPr>
                        <a:t>20.139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79560"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 dirty="0">
                          <a:effectLst/>
                        </a:rPr>
                        <a:t>Overvægt, svær</a:t>
                      </a:r>
                      <a:endParaRPr lang="da-D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9525" marT="7200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>
                          <a:effectLst/>
                        </a:rPr>
                        <a:t>Vestre Skole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>
                          <a:effectLst/>
                        </a:rPr>
                        <a:t>2405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>
                          <a:effectLst/>
                        </a:rPr>
                        <a:t>165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1" u="none" strike="noStrike" dirty="0">
                          <a:effectLst/>
                        </a:rPr>
                        <a:t>12.074</a:t>
                      </a:r>
                      <a:endParaRPr lang="da-DK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>
                          <a:effectLst/>
                        </a:rPr>
                        <a:t>5.801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>
                          <a:effectLst/>
                        </a:rPr>
                        <a:t>18.348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79560"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 dirty="0">
                          <a:effectLst/>
                        </a:rPr>
                        <a:t>Rygning, daglig</a:t>
                      </a:r>
                      <a:endParaRPr lang="da-D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9525" marT="7200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 dirty="0">
                          <a:effectLst/>
                        </a:rPr>
                        <a:t>Vestre Skole</a:t>
                      </a:r>
                      <a:endParaRPr lang="da-D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 dirty="0">
                          <a:effectLst/>
                        </a:rPr>
                        <a:t>2405</a:t>
                      </a:r>
                      <a:endParaRPr lang="da-D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 dirty="0">
                          <a:effectLst/>
                        </a:rPr>
                        <a:t>162</a:t>
                      </a:r>
                      <a:endParaRPr lang="da-D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1" u="none" strike="noStrike" dirty="0">
                          <a:effectLst/>
                        </a:rPr>
                        <a:t>22.802</a:t>
                      </a:r>
                      <a:endParaRPr lang="da-DK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a-D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 dirty="0">
                          <a:effectLst/>
                        </a:rPr>
                        <a:t>14.196</a:t>
                      </a:r>
                      <a:endParaRPr lang="da-D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 dirty="0">
                          <a:effectLst/>
                        </a:rPr>
                        <a:t>31.407</a:t>
                      </a:r>
                      <a:endParaRPr lang="da-D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79560"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 dirty="0">
                          <a:effectLst/>
                        </a:rPr>
                        <a:t>Rygning, daglig</a:t>
                      </a:r>
                      <a:endParaRPr lang="da-D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9525" marT="7200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>
                          <a:effectLst/>
                        </a:rPr>
                        <a:t>Østre Skole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>
                          <a:effectLst/>
                        </a:rPr>
                        <a:t>5810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>
                          <a:effectLst/>
                        </a:rPr>
                        <a:t>548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1" u="none" strike="noStrike" dirty="0">
                          <a:effectLst/>
                        </a:rPr>
                        <a:t>20.968</a:t>
                      </a:r>
                      <a:endParaRPr lang="da-DK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>
                          <a:effectLst/>
                        </a:rPr>
                        <a:t>16.421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>
                          <a:effectLst/>
                        </a:rPr>
                        <a:t>25.515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79560"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 dirty="0">
                          <a:effectLst/>
                        </a:rPr>
                        <a:t>Overvægt, svær</a:t>
                      </a:r>
                      <a:endParaRPr lang="da-D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9525" marT="7200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>
                          <a:effectLst/>
                        </a:rPr>
                        <a:t>Østre Skole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>
                          <a:effectLst/>
                        </a:rPr>
                        <a:t>5810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>
                          <a:effectLst/>
                        </a:rPr>
                        <a:t>552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1" u="none" strike="noStrike" dirty="0">
                          <a:effectLst/>
                        </a:rPr>
                        <a:t>16.363</a:t>
                      </a:r>
                      <a:endParaRPr lang="da-DK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>
                          <a:effectLst/>
                        </a:rPr>
                        <a:t>12.405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>
                          <a:effectLst/>
                        </a:rPr>
                        <a:t>20.321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79560"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 dirty="0">
                          <a:effectLst/>
                        </a:rPr>
                        <a:t>Madvaner, usunde</a:t>
                      </a:r>
                      <a:endParaRPr lang="da-D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9525" marT="7200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>
                          <a:effectLst/>
                        </a:rPr>
                        <a:t>Østre Skole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>
                          <a:effectLst/>
                        </a:rPr>
                        <a:t>5810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>
                          <a:effectLst/>
                        </a:rPr>
                        <a:t>543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1" u="none" strike="noStrike" dirty="0">
                          <a:effectLst/>
                        </a:rPr>
                        <a:t>11.87</a:t>
                      </a:r>
                      <a:endParaRPr lang="da-DK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>
                          <a:effectLst/>
                        </a:rPr>
                        <a:t>8.274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>
                          <a:effectLst/>
                        </a:rPr>
                        <a:t>15.467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79560"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 dirty="0">
                          <a:effectLst/>
                        </a:rPr>
                        <a:t>Alkohol, problematisk forbrug</a:t>
                      </a:r>
                      <a:endParaRPr lang="da-D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9525" marT="7200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 dirty="0">
                          <a:effectLst/>
                        </a:rPr>
                        <a:t>Østre Skole</a:t>
                      </a:r>
                      <a:endParaRPr lang="da-D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 dirty="0">
                          <a:effectLst/>
                        </a:rPr>
                        <a:t>5810</a:t>
                      </a:r>
                      <a:endParaRPr lang="da-D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 dirty="0" smtClean="0">
                          <a:effectLst/>
                        </a:rPr>
                        <a:t>5B49</a:t>
                      </a:r>
                      <a:endParaRPr lang="da-D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1" u="none" strike="noStrike" dirty="0">
                          <a:effectLst/>
                        </a:rPr>
                        <a:t>14.097</a:t>
                      </a:r>
                      <a:endParaRPr lang="da-DK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a-D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 dirty="0">
                          <a:effectLst/>
                        </a:rPr>
                        <a:t>10.432</a:t>
                      </a:r>
                      <a:endParaRPr lang="da-D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 dirty="0">
                          <a:effectLst/>
                        </a:rPr>
                        <a:t>17.761</a:t>
                      </a:r>
                      <a:endParaRPr lang="da-D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Titel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mtClean="0"/>
              <a:t>Sundhedsprofilen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84169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7718912"/>
              </p:ext>
            </p:extLst>
          </p:nvPr>
        </p:nvGraphicFramePr>
        <p:xfrm>
          <a:off x="35496" y="1513339"/>
          <a:ext cx="8928992" cy="42967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77412"/>
                <a:gridCol w="917008"/>
                <a:gridCol w="714006"/>
                <a:gridCol w="964696"/>
                <a:gridCol w="772354"/>
                <a:gridCol w="196720"/>
                <a:gridCol w="819085"/>
                <a:gridCol w="755683"/>
                <a:gridCol w="2812028"/>
              </a:tblGrid>
              <a:tr h="512435"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b="1" u="none" strike="noStrike" dirty="0">
                          <a:effectLst/>
                        </a:rPr>
                        <a:t>Variabelnavn</a:t>
                      </a:r>
                      <a:endParaRPr lang="da-DK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69719" marR="5419" marT="6971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b="1" u="none" strike="noStrike" dirty="0">
                          <a:effectLst/>
                        </a:rPr>
                        <a:t>Bynavn</a:t>
                      </a:r>
                      <a:endParaRPr lang="da-DK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69719" marR="5419" marT="6971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b="1" u="none" strike="noStrike" dirty="0" smtClean="0">
                          <a:effectLst/>
                        </a:rPr>
                        <a:t>Antal</a:t>
                      </a:r>
                    </a:p>
                    <a:p>
                      <a:pPr algn="l" fontAlgn="b"/>
                      <a:r>
                        <a:rPr lang="da-DK" sz="1000" b="1" u="none" strike="noStrike" dirty="0" smtClean="0">
                          <a:effectLst/>
                        </a:rPr>
                        <a:t>Hustande</a:t>
                      </a:r>
                      <a:endParaRPr lang="da-DK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69719" marR="5419" marT="6971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b="1" u="none" strike="noStrike" dirty="0" smtClean="0">
                          <a:effectLst/>
                        </a:rPr>
                        <a:t>Antal</a:t>
                      </a:r>
                    </a:p>
                    <a:p>
                      <a:pPr algn="l" fontAlgn="b"/>
                      <a:r>
                        <a:rPr lang="da-DK" sz="1000" b="1" u="none" strike="noStrike" dirty="0" smtClean="0">
                          <a:effectLst/>
                        </a:rPr>
                        <a:t>Observationer</a:t>
                      </a:r>
                      <a:endParaRPr lang="da-DK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69719" marR="5419" marT="6971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b="1" u="none" strike="noStrike" dirty="0" err="1">
                          <a:effectLst/>
                        </a:rPr>
                        <a:t>Praevalens</a:t>
                      </a:r>
                      <a:endParaRPr lang="da-DK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69719" marR="5419" marT="69719" marB="0"/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69719" marR="5419" marT="6971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b="1" u="none" strike="noStrike" dirty="0" smtClean="0">
                          <a:effectLst/>
                        </a:rPr>
                        <a:t>Nedre</a:t>
                      </a:r>
                    </a:p>
                    <a:p>
                      <a:pPr algn="l" fontAlgn="b"/>
                      <a:r>
                        <a:rPr lang="da-DK" sz="1000" b="1" u="none" strike="noStrike" dirty="0" err="1" smtClean="0">
                          <a:effectLst/>
                        </a:rPr>
                        <a:t>Konfidens</a:t>
                      </a:r>
                      <a:endParaRPr lang="da-DK" sz="1000" b="1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da-DK" sz="1000" b="1" u="none" strike="noStrike" dirty="0" smtClean="0">
                          <a:effectLst/>
                        </a:rPr>
                        <a:t>Interval</a:t>
                      </a:r>
                      <a:endParaRPr lang="da-DK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69719" marR="5419" marT="6971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b="1" u="none" strike="noStrike" dirty="0" smtClean="0">
                          <a:effectLst/>
                        </a:rPr>
                        <a:t>Øvre </a:t>
                      </a:r>
                    </a:p>
                    <a:p>
                      <a:pPr algn="l" fontAlgn="b"/>
                      <a:r>
                        <a:rPr lang="da-DK" sz="1000" b="1" u="none" strike="noStrike" dirty="0" err="1" smtClean="0">
                          <a:effectLst/>
                        </a:rPr>
                        <a:t>Konfidens</a:t>
                      </a:r>
                      <a:endParaRPr lang="da-DK" sz="1000" b="1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da-DK" sz="1000" b="1" u="none" strike="noStrike" dirty="0" smtClean="0">
                          <a:effectLst/>
                        </a:rPr>
                        <a:t>Interval</a:t>
                      </a:r>
                      <a:endParaRPr lang="da-DK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69719" marR="5419" marT="6971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b="1" u="none" strike="noStrike" dirty="0" smtClean="0">
                          <a:effectLst/>
                        </a:rPr>
                        <a:t>Bemærkning</a:t>
                      </a:r>
                      <a:endParaRPr lang="da-DK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69719" marR="5419" marT="69719" marB="0"/>
                </a:tc>
              </a:tr>
              <a:tr h="532353"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Rygning, daglig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719" marR="5419" marT="6971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Bolskov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719" marR="5419" marT="6971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 dirty="0">
                          <a:effectLst/>
                        </a:rPr>
                        <a:t>8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719" marR="5419" marT="6971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 dirty="0">
                          <a:effectLst/>
                        </a:rPr>
                        <a:t>1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719" marR="5419" marT="6971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b="1" u="none" strike="noStrike" dirty="0">
                          <a:effectLst/>
                        </a:rPr>
                        <a:t>0</a:t>
                      </a:r>
                      <a:endParaRPr lang="da-DK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719" marR="5419" marT="6971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719" marR="5419" marT="6971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 dirty="0">
                          <a:effectLst/>
                        </a:rPr>
                        <a:t>0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719" marR="5419" marT="6971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 dirty="0">
                          <a:effectLst/>
                        </a:rPr>
                        <a:t>0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719" marR="5419" marT="6971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Der er under 20 husstande i området derfor vises der ikke prævalens og </a:t>
                      </a:r>
                      <a:r>
                        <a:rPr lang="da-DK" sz="1000" u="none" strike="noStrike" dirty="0" err="1">
                          <a:effectLst/>
                        </a:rPr>
                        <a:t>konfidensinterval</a:t>
                      </a:r>
                      <a:r>
                        <a:rPr lang="da-DK" sz="1000" u="none" strike="noStrike" dirty="0">
                          <a:effectLst/>
                        </a:rPr>
                        <a:t> for området.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719" marR="5419" marT="6971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58929"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Rygning, daglig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719" marR="5419" marT="69719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Fiskbæk Huse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719" marR="5419" marT="69719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 dirty="0">
                          <a:effectLst/>
                        </a:rPr>
                        <a:t>2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719" marR="5419" marT="69719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 dirty="0">
                          <a:effectLst/>
                        </a:rPr>
                        <a:t>0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719" marR="5419" marT="69719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b="1" u="none" strike="noStrike" dirty="0">
                          <a:effectLst/>
                        </a:rPr>
                        <a:t>0</a:t>
                      </a:r>
                      <a:endParaRPr lang="da-DK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719" marR="5419" marT="69719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719" marR="5419" marT="69719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 dirty="0">
                          <a:effectLst/>
                        </a:rPr>
                        <a:t>0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719" marR="5419" marT="69719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 dirty="0">
                          <a:effectLst/>
                        </a:rPr>
                        <a:t>0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719" marR="5419" marT="69719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Der er under 5 husstande i området derfor vises der ikke antal observationer, prævalens og </a:t>
                      </a:r>
                      <a:r>
                        <a:rPr lang="da-DK" sz="1000" u="none" strike="noStrike" dirty="0" err="1">
                          <a:effectLst/>
                        </a:rPr>
                        <a:t>konfidensinterval</a:t>
                      </a:r>
                      <a:r>
                        <a:rPr lang="da-DK" sz="1000" u="none" strike="noStrike" dirty="0">
                          <a:effectLst/>
                        </a:rPr>
                        <a:t> for området.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719" marR="5419" marT="69719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88088"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Rygning, daglig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719" marR="5419" marT="69719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Fredericia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719" marR="5419" marT="69719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 dirty="0">
                          <a:effectLst/>
                        </a:rPr>
                        <a:t>11153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719" marR="5419" marT="69719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 dirty="0">
                          <a:effectLst/>
                        </a:rPr>
                        <a:t>994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719" marR="5419" marT="69719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b="1" u="none" strike="noStrike" dirty="0">
                          <a:effectLst/>
                        </a:rPr>
                        <a:t>22.715</a:t>
                      </a:r>
                      <a:endParaRPr lang="da-DK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719" marR="5419" marT="69719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719" marR="5419" marT="69719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 dirty="0">
                          <a:effectLst/>
                        </a:rPr>
                        <a:t>19.764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719" marR="5419" marT="69719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 dirty="0">
                          <a:effectLst/>
                        </a:rPr>
                        <a:t>25.666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719" marR="5419" marT="69719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719" marR="5419" marT="69719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12435"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Rygning, daglig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719" marR="5419" marT="6971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 smtClean="0">
                          <a:effectLst/>
                        </a:rPr>
                        <a:t>Høed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719" marR="5419" marT="6971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 dirty="0">
                          <a:effectLst/>
                        </a:rPr>
                        <a:t>1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719" marR="5419" marT="6971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 dirty="0">
                          <a:effectLst/>
                        </a:rPr>
                        <a:t>0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719" marR="5419" marT="6971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b="1" u="none" strike="noStrike" dirty="0">
                          <a:effectLst/>
                        </a:rPr>
                        <a:t>0</a:t>
                      </a:r>
                      <a:endParaRPr lang="da-DK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719" marR="5419" marT="6971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719" marR="5419" marT="6971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 dirty="0">
                          <a:effectLst/>
                        </a:rPr>
                        <a:t>0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719" marR="5419" marT="6971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 dirty="0">
                          <a:effectLst/>
                        </a:rPr>
                        <a:t>0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719" marR="5419" marT="6971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Der er under 5 husstande i området derfor vises der ikke antal observationer, prævalens og </a:t>
                      </a:r>
                      <a:r>
                        <a:rPr lang="da-DK" sz="1000" u="none" strike="noStrike" dirty="0" err="1">
                          <a:effectLst/>
                        </a:rPr>
                        <a:t>konfidensinterval</a:t>
                      </a:r>
                      <a:r>
                        <a:rPr lang="da-DK" sz="1000" u="none" strike="noStrike" dirty="0">
                          <a:effectLst/>
                        </a:rPr>
                        <a:t> for området.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719" marR="5419" marT="6971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33467"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Rygning, daglig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719" marR="5419" marT="69719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 smtClean="0">
                          <a:effectLst/>
                        </a:rPr>
                        <a:t>Skærbæk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719" marR="5419" marT="69719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 dirty="0">
                          <a:effectLst/>
                        </a:rPr>
                        <a:t>766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719" marR="5419" marT="69719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 dirty="0">
                          <a:effectLst/>
                        </a:rPr>
                        <a:t>58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719" marR="5419" marT="69719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b="1" u="none" strike="noStrike" dirty="0">
                          <a:effectLst/>
                        </a:rPr>
                        <a:t>12.3</a:t>
                      </a:r>
                      <a:endParaRPr lang="da-DK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719" marR="5419" marT="69719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719" marR="5419" marT="69719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 dirty="0">
                          <a:effectLst/>
                        </a:rPr>
                        <a:t>3.121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719" marR="5419" marT="69719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 dirty="0">
                          <a:effectLst/>
                        </a:rPr>
                        <a:t>21.48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719" marR="5419" marT="69719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Usikkert resultat, da der er få observationer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719" marR="5419" marT="69719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12435"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Rygning, daglig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719" marR="5419" marT="69719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Skullebjerg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719" marR="5419" marT="69719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 dirty="0">
                          <a:effectLst/>
                        </a:rPr>
                        <a:t>2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719" marR="5419" marT="69719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 dirty="0">
                          <a:effectLst/>
                        </a:rPr>
                        <a:t>0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719" marR="5419" marT="69719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b="1" u="none" strike="noStrike" dirty="0">
                          <a:effectLst/>
                        </a:rPr>
                        <a:t>0</a:t>
                      </a:r>
                      <a:endParaRPr lang="da-DK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719" marR="5419" marT="69719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719" marR="5419" marT="69719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 dirty="0">
                          <a:effectLst/>
                        </a:rPr>
                        <a:t>0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719" marR="5419" marT="69719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 dirty="0">
                          <a:effectLst/>
                        </a:rPr>
                        <a:t>0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719" marR="5419" marT="69719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Der er under 5 husstande i området derfor vises der ikke antal observationer, prævalens og </a:t>
                      </a:r>
                      <a:r>
                        <a:rPr lang="da-DK" sz="1000" u="none" strike="noStrike" dirty="0" err="1">
                          <a:effectLst/>
                        </a:rPr>
                        <a:t>konfidensinterval</a:t>
                      </a:r>
                      <a:r>
                        <a:rPr lang="da-DK" sz="1000" u="none" strike="noStrike" dirty="0">
                          <a:effectLst/>
                        </a:rPr>
                        <a:t> for området.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719" marR="5419" marT="69719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603194"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Rygning, daglig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719" marR="5419" marT="69719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 smtClean="0">
                          <a:effectLst/>
                        </a:rPr>
                        <a:t>Bøgeskov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719" marR="5419" marT="69719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 dirty="0">
                          <a:effectLst/>
                        </a:rPr>
                        <a:t>125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719" marR="5419" marT="69719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 dirty="0">
                          <a:effectLst/>
                        </a:rPr>
                        <a:t>6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719" marR="5419" marT="69719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b="1" u="none" strike="noStrike" dirty="0">
                          <a:effectLst/>
                        </a:rPr>
                        <a:t>28.502</a:t>
                      </a:r>
                      <a:endParaRPr lang="da-DK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719" marR="5419" marT="69719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719" marR="5419" marT="69719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 dirty="0">
                          <a:effectLst/>
                        </a:rPr>
                        <a:t>-25.578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719" marR="5419" marT="69719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 dirty="0">
                          <a:effectLst/>
                        </a:rPr>
                        <a:t>82.581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719" marR="5419" marT="69719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Usikkert resultat, da der er få observationer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719" marR="5419" marT="69719" marB="0" anchor="b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4" name="Titel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mtClean="0"/>
              <a:t>Sundhedsprofilen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653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Sundhedsprofilen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a-DK" dirty="0" smtClean="0"/>
              <a:t>Systemet sikrer:</a:t>
            </a:r>
          </a:p>
          <a:p>
            <a:r>
              <a:rPr lang="da-DK" dirty="0" smtClean="0"/>
              <a:t>At der ikke beregnes prævalens baseret på for få besvarelser</a:t>
            </a:r>
          </a:p>
          <a:p>
            <a:r>
              <a:rPr lang="da-DK" dirty="0" smtClean="0"/>
              <a:t>At der ikke udleveres besvarelser hvis området rummer for få husstande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 smtClean="0"/>
              <a:t>Man kan således anvende sundhedsprofildata i GIS uden at risikere manglende validitet af summeringerne og uden at bryde med diskretionskravene til </a:t>
            </a:r>
            <a:r>
              <a:rPr lang="da-DK" dirty="0" err="1" smtClean="0"/>
              <a:t>rådata</a:t>
            </a:r>
            <a:r>
              <a:rPr lang="da-DK" dirty="0" smtClean="0"/>
              <a:t>.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94397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ifa">
  <a:themeElements>
    <a:clrScheme name="LIFA Powerpoint">
      <a:dk1>
        <a:srgbClr val="00336F"/>
      </a:dk1>
      <a:lt1>
        <a:srgbClr val="E7EBEE"/>
      </a:lt1>
      <a:dk2>
        <a:srgbClr val="000000"/>
      </a:dk2>
      <a:lt2>
        <a:srgbClr val="EEECE1"/>
      </a:lt2>
      <a:accent1>
        <a:srgbClr val="9EB6D5"/>
      </a:accent1>
      <a:accent2>
        <a:srgbClr val="E3491D"/>
      </a:accent2>
      <a:accent3>
        <a:srgbClr val="FFFFFF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IFA skrif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3.xml><?xml version="1.0" encoding="utf-8"?>
<EsriMapsInfo xmlns="ESRI.ArcGIS.Mapping.OfficeIntegration.PowerPointInfo">
  <Version>Version1</Version>
  <RequiresSignIn>False</RequiresSignIn>
</EsriMapsInfo>
</file>

<file path=customXml/item4.xml><?xml version="1.0" encoding="utf-8"?>
<EsriMapsInfo xmlns="ESRI.ArcGIS.Mapping.OfficeIntegration.PowerPointInfo">
  <Version>Version1</Version>
  <RequiresSignIn>False</RequiresSignIn>
</EsriMapsInfo>
</file>

<file path=customXml/item5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913FABB0-2B52-4FC5-AA8D-E036CF17629D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43276D9C-1B3C-435E-919B-B002531B46CB}">
  <ds:schemaRefs>
    <ds:schemaRef ds:uri="ESRI.ArcGIS.Mapping.OfficeIntegration.PowerPointInfo"/>
  </ds:schemaRefs>
</ds:datastoreItem>
</file>

<file path=customXml/itemProps3.xml><?xml version="1.0" encoding="utf-8"?>
<ds:datastoreItem xmlns:ds="http://schemas.openxmlformats.org/officeDocument/2006/customXml" ds:itemID="{401315E1-EBA2-4BB9-A3AB-A5F305969D5C}">
  <ds:schemaRefs>
    <ds:schemaRef ds:uri="ESRI.ArcGIS.Mapping.OfficeIntegration.PowerPointInfo"/>
  </ds:schemaRefs>
</ds:datastoreItem>
</file>

<file path=customXml/itemProps4.xml><?xml version="1.0" encoding="utf-8"?>
<ds:datastoreItem xmlns:ds="http://schemas.openxmlformats.org/officeDocument/2006/customXml" ds:itemID="{F11278D3-5DD9-414D-8F80-844D25CDEF9C}">
  <ds:schemaRefs>
    <ds:schemaRef ds:uri="ESRI.ArcGIS.Mapping.OfficeIntegration.PowerPointInfo"/>
  </ds:schemaRefs>
</ds:datastoreItem>
</file>

<file path=customXml/itemProps5.xml><?xml version="1.0" encoding="utf-8"?>
<ds:datastoreItem xmlns:ds="http://schemas.openxmlformats.org/officeDocument/2006/customXml" ds:itemID="{5EDBF73D-3CF3-4947-8CFB-847981B5D8C4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Lifa</Template>
  <TotalTime>627</TotalTime>
  <Words>453</Words>
  <Application>Microsoft Office PowerPoint</Application>
  <PresentationFormat>Skærmshow (4:3)</PresentationFormat>
  <Paragraphs>208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5</vt:i4>
      </vt:variant>
    </vt:vector>
  </HeadingPairs>
  <TitlesOfParts>
    <vt:vector size="6" baseType="lpstr">
      <vt:lpstr>Lifa</vt:lpstr>
      <vt:lpstr>Sundhedsprofilen</vt:lpstr>
      <vt:lpstr>Sundhedsprofilen</vt:lpstr>
      <vt:lpstr>PowerPoint-præsentation</vt:lpstr>
      <vt:lpstr>PowerPoint-præsentation</vt:lpstr>
      <vt:lpstr>Sundhedsprofilen</vt:lpstr>
    </vt:vector>
  </TitlesOfParts>
  <Company>LIFA A/S Landinspektører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LIFA</dc:title>
  <dc:creator>Allan Larsen</dc:creator>
  <cp:lastModifiedBy>Henrik Skov, LIFA A/S</cp:lastModifiedBy>
  <cp:revision>39</cp:revision>
  <dcterms:created xsi:type="dcterms:W3CDTF">2015-03-11T10:24:39Z</dcterms:created>
  <dcterms:modified xsi:type="dcterms:W3CDTF">2016-04-27T09:37:36Z</dcterms:modified>
</cp:coreProperties>
</file>